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8" r:id="rId4"/>
    <p:sldId id="258" r:id="rId5"/>
    <p:sldId id="259" r:id="rId6"/>
    <p:sldId id="260" r:id="rId7"/>
    <p:sldId id="265" r:id="rId8"/>
    <p:sldId id="261" r:id="rId9"/>
    <p:sldId id="262" r:id="rId10"/>
    <p:sldId id="264" r:id="rId11"/>
    <p:sldId id="263" r:id="rId12"/>
    <p:sldId id="275" r:id="rId13"/>
    <p:sldId id="277" r:id="rId14"/>
    <p:sldId id="276" r:id="rId15"/>
    <p:sldId id="278" r:id="rId16"/>
    <p:sldId id="269" r:id="rId17"/>
    <p:sldId id="270" r:id="rId18"/>
    <p:sldId id="279" r:id="rId19"/>
    <p:sldId id="280" r:id="rId20"/>
    <p:sldId id="281" r:id="rId21"/>
    <p:sldId id="282" r:id="rId22"/>
    <p:sldId id="284" r:id="rId23"/>
    <p:sldId id="283" r:id="rId24"/>
    <p:sldId id="287" r:id="rId25"/>
    <p:sldId id="288" r:id="rId26"/>
    <p:sldId id="297" r:id="rId27"/>
    <p:sldId id="289" r:id="rId28"/>
    <p:sldId id="290" r:id="rId29"/>
    <p:sldId id="291" r:id="rId30"/>
    <p:sldId id="292" r:id="rId31"/>
    <p:sldId id="293" r:id="rId32"/>
    <p:sldId id="295" r:id="rId33"/>
    <p:sldId id="271" r:id="rId34"/>
    <p:sldId id="273" r:id="rId35"/>
    <p:sldId id="272" r:id="rId36"/>
    <p:sldId id="274" r:id="rId37"/>
    <p:sldId id="266" r:id="rId38"/>
    <p:sldId id="267"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19" autoAdjust="0"/>
  </p:normalViewPr>
  <p:slideViewPr>
    <p:cSldViewPr snapToGrid="0">
      <p:cViewPr varScale="1">
        <p:scale>
          <a:sx n="93" d="100"/>
          <a:sy n="93" d="100"/>
        </p:scale>
        <p:origin x="12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DD6D2-B319-4F74-8479-9958E66C7CD5}" type="datetimeFigureOut">
              <a:rPr lang="tr-TR" smtClean="0"/>
              <a:t>6.03.2026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4C45B-ABE2-451A-9D1A-D3BCC891671D}" type="slidenum">
              <a:rPr lang="tr-TR" smtClean="0"/>
              <a:t>‹#›</a:t>
            </a:fld>
            <a:endParaRPr lang="tr-TR"/>
          </a:p>
        </p:txBody>
      </p:sp>
    </p:spTree>
    <p:extLst>
      <p:ext uri="{BB962C8B-B14F-4D97-AF65-F5344CB8AC3E}">
        <p14:creationId xmlns:p14="http://schemas.microsoft.com/office/powerpoint/2010/main" val="419622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CF4C45B-ABE2-451A-9D1A-D3BCC891671D}" type="slidenum">
              <a:rPr lang="tr-TR" smtClean="0"/>
              <a:t>23</a:t>
            </a:fld>
            <a:endParaRPr lang="tr-TR"/>
          </a:p>
        </p:txBody>
      </p:sp>
    </p:spTree>
    <p:extLst>
      <p:ext uri="{BB962C8B-B14F-4D97-AF65-F5344CB8AC3E}">
        <p14:creationId xmlns:p14="http://schemas.microsoft.com/office/powerpoint/2010/main" val="185682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CF4C45B-ABE2-451A-9D1A-D3BCC891671D}" type="slidenum">
              <a:rPr lang="tr-TR" smtClean="0"/>
              <a:t>25</a:t>
            </a:fld>
            <a:endParaRPr lang="tr-TR"/>
          </a:p>
        </p:txBody>
      </p:sp>
    </p:spTree>
    <p:extLst>
      <p:ext uri="{BB962C8B-B14F-4D97-AF65-F5344CB8AC3E}">
        <p14:creationId xmlns:p14="http://schemas.microsoft.com/office/powerpoint/2010/main" val="394339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1FAFF-EE78-E63D-5947-F5C556503A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3A000D6-61AB-EE74-E979-9B26F38194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85E8A7E-790C-B7BD-56FC-A64FEC6D124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C8CD72B-8BF6-2155-2806-A36FB18D2E93}"/>
              </a:ext>
            </a:extLst>
          </p:cNvPr>
          <p:cNvSpPr>
            <a:spLocks noGrp="1"/>
          </p:cNvSpPr>
          <p:nvPr>
            <p:ph type="sldNum" sz="quarter" idx="5"/>
          </p:nvPr>
        </p:nvSpPr>
        <p:spPr/>
        <p:txBody>
          <a:bodyPr/>
          <a:lstStyle/>
          <a:p>
            <a:fld id="{3CF4C45B-ABE2-451A-9D1A-D3BCC891671D}" type="slidenum">
              <a:rPr lang="tr-TR" smtClean="0"/>
              <a:t>26</a:t>
            </a:fld>
            <a:endParaRPr lang="tr-TR"/>
          </a:p>
        </p:txBody>
      </p:sp>
    </p:spTree>
    <p:extLst>
      <p:ext uri="{BB962C8B-B14F-4D97-AF65-F5344CB8AC3E}">
        <p14:creationId xmlns:p14="http://schemas.microsoft.com/office/powerpoint/2010/main" val="9654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84851-5DFF-44FB-A9CF-F318B9AE079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E301841-AD0E-499E-B1C9-1172DFC3D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B391C09A-3EE4-40E6-93CF-FEE082DAFEF3}"/>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FA8832B0-4063-4CA6-AE72-B8147EA8DD8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A59CAC-78BD-4EFF-B564-2F1A32644EE1}"/>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13986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641AD-7D9F-46B0-91D1-64A686068B7C}"/>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D09BD2A-9E99-4D7F-BDD2-DAB89A21BF5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CF400DB-6AB3-4C7D-9AA7-C134A4CA84CA}"/>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FA7F8A25-4763-4E20-84FE-90E125987DE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F9E0A8C-94E0-47B4-9543-D4E81D953241}"/>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82609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B78761B-FD36-4E0C-9E44-4E88FCFFF4F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B2CD980-1FFC-4A4F-8A71-4CC467C67A6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198D456-7ACD-4739-B931-42D599D40070}"/>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9032F4F2-26C2-442A-99F6-FD1DBDFAFEC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BBC702-A5D0-4E32-BFEE-80538D237F9D}"/>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4800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EEF85-FFAE-4592-B5E1-DEB72FC1967D}"/>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8C2F15C-C800-41C8-BDC4-F164B791F95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76284FC-0E4A-470B-9F09-B9181C35FAA7}"/>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495A27BC-5A34-4224-9C87-B0BF92816B7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A7BF0D-26A2-41B5-890A-9F3F3DD79B65}"/>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25324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EDB4E5-12FA-4DC4-9ED1-E71C73D82EF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1C7EDC0A-AF18-428A-B56A-64AD686F0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70589B0-A6BC-41D1-9F9F-BA5ED3DCC978}"/>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1B369ED4-E5B8-4DBC-8033-06EC4E0D7FD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A9A9537-908C-4F86-8FA3-D227FBECD282}"/>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22014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EFB3BD-1191-4E5D-950A-EA57F88AD5B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4CCC87D-219F-406B-A4E0-2F8DDFEB6E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2D330ECF-829B-4EAA-B673-7D1C32F1E85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EAFBB57E-4220-4BE8-8923-DE8DA8154E97}"/>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6" name="Alt Bilgi Yer Tutucusu 5">
            <a:extLst>
              <a:ext uri="{FF2B5EF4-FFF2-40B4-BE49-F238E27FC236}">
                <a16:creationId xmlns:a16="http://schemas.microsoft.com/office/drawing/2014/main" id="{080CAAFD-E577-4294-83ED-2F7A0406676B}"/>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907113B-1D7E-44D6-A653-A033A886A7D8}"/>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362899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82A47-BD85-4E18-8E6D-2049FEC23D88}"/>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956386D-C0DB-4C6D-BD85-09D3560B1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7CEDF8C-9929-4AC6-BE82-40114ADE52C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1A5B2C4-DA12-4B56-A8BD-4A83BEA6F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41582FB-8853-4ED1-A995-ACD36A4158E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127E9265-9AD2-49D8-9401-93C6CAA03482}"/>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8" name="Alt Bilgi Yer Tutucusu 7">
            <a:extLst>
              <a:ext uri="{FF2B5EF4-FFF2-40B4-BE49-F238E27FC236}">
                <a16:creationId xmlns:a16="http://schemas.microsoft.com/office/drawing/2014/main" id="{0F43B16E-B712-4B70-BBC2-FE8D42FB3A9F}"/>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2743FACF-236E-44C5-8FFA-420B16038088}"/>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45642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BAFD1-3612-44DC-BDA3-025F0FCAF274}"/>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A279C31-DDAC-48A2-9E98-D0079E54C9A2}"/>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4" name="Alt Bilgi Yer Tutucusu 3">
            <a:extLst>
              <a:ext uri="{FF2B5EF4-FFF2-40B4-BE49-F238E27FC236}">
                <a16:creationId xmlns:a16="http://schemas.microsoft.com/office/drawing/2014/main" id="{0EEFCFD5-E269-46B8-AB65-D18F02E7F0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2696ECA3-3FDA-42B2-B4DB-D725C8402B39}"/>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52259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E23FE34-FA88-4869-AE47-9FFD6DC4760D}"/>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3" name="Alt Bilgi Yer Tutucusu 2">
            <a:extLst>
              <a:ext uri="{FF2B5EF4-FFF2-40B4-BE49-F238E27FC236}">
                <a16:creationId xmlns:a16="http://schemas.microsoft.com/office/drawing/2014/main" id="{2B7A2F4B-81AE-450D-AAC4-81931E7625CF}"/>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4CA91EB2-0A52-47F9-800F-B1A0D41ADE29}"/>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10126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6B0A1-10D5-4FDD-AE94-B523A25C1C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CD4AB3B-940E-468C-9B1F-537159305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93BBE27-190B-4DA4-B152-2D56E66DC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1A6FFC1-3A11-4878-8CFF-316C3D7428F2}"/>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6" name="Alt Bilgi Yer Tutucusu 5">
            <a:extLst>
              <a:ext uri="{FF2B5EF4-FFF2-40B4-BE49-F238E27FC236}">
                <a16:creationId xmlns:a16="http://schemas.microsoft.com/office/drawing/2014/main" id="{E96FC424-A5C8-4ACB-AACF-D6E91F4206FF}"/>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F9F31C4-83DE-4504-AE16-7D0B6A1FD83B}"/>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58147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8E534-0756-4961-A4BD-CEB2C8A4C8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381B2852-8DD1-416B-BA16-4FBE16D00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9FB7D3A6-A4DE-43AC-AB12-D9523EB70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3E01EF7-48FE-4FCF-9556-B18FC43C63C6}"/>
              </a:ext>
            </a:extLst>
          </p:cNvPr>
          <p:cNvSpPr>
            <a:spLocks noGrp="1"/>
          </p:cNvSpPr>
          <p:nvPr>
            <p:ph type="dt" sz="half" idx="10"/>
          </p:nvPr>
        </p:nvSpPr>
        <p:spPr/>
        <p:txBody>
          <a:bodyPr/>
          <a:lstStyle/>
          <a:p>
            <a:fld id="{F71E41E9-6DDB-4517-A888-C3961D11922F}" type="datetimeFigureOut">
              <a:rPr lang="en-US" smtClean="0"/>
              <a:t>3/6/2026</a:t>
            </a:fld>
            <a:endParaRPr lang="en-US"/>
          </a:p>
        </p:txBody>
      </p:sp>
      <p:sp>
        <p:nvSpPr>
          <p:cNvPr id="6" name="Alt Bilgi Yer Tutucusu 5">
            <a:extLst>
              <a:ext uri="{FF2B5EF4-FFF2-40B4-BE49-F238E27FC236}">
                <a16:creationId xmlns:a16="http://schemas.microsoft.com/office/drawing/2014/main" id="{67F24048-FA47-48FB-BE20-B54BC0A3990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885B735-E0E8-4C30-B872-C3870EA3AA5A}"/>
              </a:ext>
            </a:extLst>
          </p:cNvPr>
          <p:cNvSpPr>
            <a:spLocks noGrp="1"/>
          </p:cNvSpPr>
          <p:nvPr>
            <p:ph type="sldNum" sz="quarter" idx="12"/>
          </p:nvPr>
        </p:nvSpPr>
        <p:spPr/>
        <p:txBody>
          <a:bodyPr/>
          <a:lstStyle/>
          <a:p>
            <a:fld id="{197663C3-4AA1-401C-84E3-DFF9D6C273E5}" type="slidenum">
              <a:rPr lang="en-US" smtClean="0"/>
              <a:t>‹#›</a:t>
            </a:fld>
            <a:endParaRPr lang="en-US"/>
          </a:p>
        </p:txBody>
      </p:sp>
    </p:spTree>
    <p:extLst>
      <p:ext uri="{BB962C8B-B14F-4D97-AF65-F5344CB8AC3E}">
        <p14:creationId xmlns:p14="http://schemas.microsoft.com/office/powerpoint/2010/main" val="41483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10FD09-131D-4372-8892-73B194833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C0937F2-D1E6-487B-A8A7-234DB3C1F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C2633CA-6EEF-4FBB-9F5B-1BF4E2E83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41E9-6DDB-4517-A888-C3961D11922F}" type="datetimeFigureOut">
              <a:rPr lang="en-US" smtClean="0"/>
              <a:t>3/6/2026</a:t>
            </a:fld>
            <a:endParaRPr lang="en-US"/>
          </a:p>
        </p:txBody>
      </p:sp>
      <p:sp>
        <p:nvSpPr>
          <p:cNvPr id="5" name="Alt Bilgi Yer Tutucusu 4">
            <a:extLst>
              <a:ext uri="{FF2B5EF4-FFF2-40B4-BE49-F238E27FC236}">
                <a16:creationId xmlns:a16="http://schemas.microsoft.com/office/drawing/2014/main" id="{75397D86-716A-4994-BAC8-B13EE8556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87DBD5BE-4AC5-4441-AEA8-ECB662FF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63C3-4AA1-401C-84E3-DFF9D6C273E5}" type="slidenum">
              <a:rPr lang="en-US" smtClean="0"/>
              <a:t>‹#›</a:t>
            </a:fld>
            <a:endParaRPr lang="en-US"/>
          </a:p>
        </p:txBody>
      </p:sp>
    </p:spTree>
    <p:extLst>
      <p:ext uri="{BB962C8B-B14F-4D97-AF65-F5344CB8AC3E}">
        <p14:creationId xmlns:p14="http://schemas.microsoft.com/office/powerpoint/2010/main" val="49871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uhendislik.yalova.edu.tr/Icerik/Detay/staj-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muhendislik.yalova.edu.tr/tr/Page/Icerik/staj-9"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20F51C2-BCC1-4161-B210-AD75724C331E}"/>
              </a:ext>
            </a:extLst>
          </p:cNvPr>
          <p:cNvSpPr>
            <a:spLocks noGrp="1"/>
          </p:cNvSpPr>
          <p:nvPr>
            <p:ph type="subTitle" idx="1"/>
          </p:nvPr>
        </p:nvSpPr>
        <p:spPr>
          <a:xfrm>
            <a:off x="1456266" y="2939784"/>
            <a:ext cx="9144000" cy="2572014"/>
          </a:xfrm>
        </p:spPr>
        <p:txBody>
          <a:bodyPr>
            <a:normAutofit fontScale="55000" lnSpcReduction="20000"/>
          </a:bodyPr>
          <a:lstStyle/>
          <a:p>
            <a:r>
              <a:rPr lang="tr-TR" sz="5100" dirty="0">
                <a:solidFill>
                  <a:srgbClr val="A90A2E"/>
                </a:solidFill>
                <a:latin typeface="Times New Roman" panose="02020603050405020304" pitchFamily="18" charset="0"/>
                <a:cs typeface="Times New Roman" panose="02020603050405020304" pitchFamily="18" charset="0"/>
              </a:rPr>
              <a:t>T.C.</a:t>
            </a:r>
          </a:p>
          <a:p>
            <a:r>
              <a:rPr lang="tr-TR" sz="5100" dirty="0">
                <a:solidFill>
                  <a:srgbClr val="A90A2E"/>
                </a:solidFill>
                <a:latin typeface="Times New Roman" panose="02020603050405020304" pitchFamily="18" charset="0"/>
                <a:cs typeface="Times New Roman" panose="02020603050405020304" pitchFamily="18" charset="0"/>
              </a:rPr>
              <a:t>YALOVA ÜNİVERSİTESİ</a:t>
            </a:r>
          </a:p>
          <a:p>
            <a:endParaRPr lang="tr-TR" sz="5100" dirty="0">
              <a:solidFill>
                <a:srgbClr val="A90A2E"/>
              </a:solidFill>
              <a:latin typeface="Times New Roman" panose="02020603050405020304" pitchFamily="18" charset="0"/>
              <a:cs typeface="Times New Roman" panose="02020603050405020304" pitchFamily="18" charset="0"/>
            </a:endParaRPr>
          </a:p>
          <a:p>
            <a:pPr>
              <a:lnSpc>
                <a:spcPct val="120000"/>
              </a:lnSpc>
            </a:pPr>
            <a:r>
              <a:rPr lang="tr-TR" sz="5100" dirty="0">
                <a:solidFill>
                  <a:srgbClr val="A90A2E"/>
                </a:solidFill>
                <a:latin typeface="Times New Roman" panose="02020603050405020304" pitchFamily="18" charset="0"/>
                <a:cs typeface="Times New Roman" panose="02020603050405020304" pitchFamily="18" charset="0"/>
              </a:rPr>
              <a:t>İnşaat Mühendisliği Bölümü</a:t>
            </a:r>
          </a:p>
          <a:p>
            <a:pPr>
              <a:lnSpc>
                <a:spcPct val="120000"/>
              </a:lnSpc>
            </a:pPr>
            <a:r>
              <a:rPr lang="tr-TR" sz="5100" dirty="0">
                <a:solidFill>
                  <a:srgbClr val="A90A2E"/>
                </a:solidFill>
                <a:latin typeface="Times New Roman" panose="02020603050405020304" pitchFamily="18" charset="0"/>
                <a:cs typeface="Times New Roman" panose="02020603050405020304" pitchFamily="18" charset="0"/>
              </a:rPr>
              <a:t>Staj Süreci Bilgilendirme Dokümanı</a:t>
            </a:r>
          </a:p>
          <a:p>
            <a:endParaRPr lang="tr-TR" dirty="0"/>
          </a:p>
        </p:txBody>
      </p:sp>
      <p:sp>
        <p:nvSpPr>
          <p:cNvPr id="6" name="Metin kutusu 5">
            <a:extLst>
              <a:ext uri="{FF2B5EF4-FFF2-40B4-BE49-F238E27FC236}">
                <a16:creationId xmlns:a16="http://schemas.microsoft.com/office/drawing/2014/main" id="{034D3933-5C5B-4923-AA5E-664453A0CCB6}"/>
              </a:ext>
            </a:extLst>
          </p:cNvPr>
          <p:cNvSpPr txBox="1"/>
          <p:nvPr/>
        </p:nvSpPr>
        <p:spPr>
          <a:xfrm>
            <a:off x="3539066" y="5696271"/>
            <a:ext cx="4978400" cy="338554"/>
          </a:xfrm>
          <a:prstGeom prst="rect">
            <a:avLst/>
          </a:prstGeom>
          <a:noFill/>
        </p:spPr>
        <p:txBody>
          <a:bodyPr wrap="square">
            <a:spAutoFit/>
          </a:bodyPr>
          <a:lstStyle/>
          <a:p>
            <a:r>
              <a:rPr lang="tr-TR" sz="1600" dirty="0">
                <a:latin typeface="Times New Roman" panose="02020603050405020304" pitchFamily="18" charset="0"/>
                <a:cs typeface="Times New Roman" panose="02020603050405020304" pitchFamily="18" charset="0"/>
              </a:rPr>
              <a:t>Hazırlayan: İnşaat Mühendisliği Bölümü Staj Komisyonu</a:t>
            </a:r>
          </a:p>
        </p:txBody>
      </p:sp>
      <p:pic>
        <p:nvPicPr>
          <p:cNvPr id="5122" name="Picture 2" descr="Yalova Ãniversitesi 21 Akademik Personel AlÄ±mÄ± Yapacak |  Akademikpersonel.org">
            <a:extLst>
              <a:ext uri="{FF2B5EF4-FFF2-40B4-BE49-F238E27FC236}">
                <a16:creationId xmlns:a16="http://schemas.microsoft.com/office/drawing/2014/main" id="{265423F8-DAFD-4C06-B7EC-09D08B95C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69" t="2990" r="43651" b="25776"/>
          <a:stretch/>
        </p:blipFill>
        <p:spPr bwMode="auto">
          <a:xfrm>
            <a:off x="5334000" y="195922"/>
            <a:ext cx="1388533" cy="24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6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C2378A1-94D9-4B30-BB70-4A7B43B351AD}"/>
              </a:ext>
            </a:extLst>
          </p:cNvPr>
          <p:cNvSpPr txBox="1"/>
          <p:nvPr/>
        </p:nvSpPr>
        <p:spPr>
          <a:xfrm>
            <a:off x="825625" y="932197"/>
            <a:ext cx="9916357" cy="4428392"/>
          </a:xfrm>
          <a:prstGeom prst="rect">
            <a:avLst/>
          </a:prstGeom>
          <a:noFill/>
        </p:spPr>
        <p:txBody>
          <a:bodyPr wrap="square">
            <a:spAutoFit/>
          </a:bodyPr>
          <a:lstStyle/>
          <a:p>
            <a:pPr marL="6350" marR="3175" indent="-6350" algn="l">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(Demiryolu Stajı) kapsamında</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Balastlı demiryolu imalatları (balastın serilmesi, traverslerin döşenmesi, rayların yerleştirilmesi vs.)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Balastsız</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demiryolu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Dever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Yatay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Düşey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makas ve kesişim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imalatına ait deneyler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Sanat Yapıları (Köprü ve Tünel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Şehir içi raylı sistemler (İstasyon ve Metrolara ait imalatlar)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Ãnlem Ä°Åareti KullanÄ±mÄ± ve Konu AnlatÄ±mÄ± - noktalamaisaretleri.gen.tr">
            <a:extLst>
              <a:ext uri="{FF2B5EF4-FFF2-40B4-BE49-F238E27FC236}">
                <a16:creationId xmlns:a16="http://schemas.microsoft.com/office/drawing/2014/main" id="{9ED1345E-4245-4B55-84D2-F5F11A61B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16" y="5360590"/>
            <a:ext cx="1479956" cy="111857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16A8B5F6-0273-41E8-AD0C-B35A492A7DC1}"/>
              </a:ext>
            </a:extLst>
          </p:cNvPr>
          <p:cNvSpPr txBox="1"/>
          <p:nvPr/>
        </p:nvSpPr>
        <p:spPr>
          <a:xfrm>
            <a:off x="2070717" y="5735497"/>
            <a:ext cx="8671265" cy="368755"/>
          </a:xfrm>
          <a:prstGeom prst="rect">
            <a:avLst/>
          </a:prstGeom>
          <a:noFill/>
        </p:spPr>
        <p:txBody>
          <a:bodyPr wrap="square">
            <a:spAutoFit/>
          </a:bodyPr>
          <a:lstStyle/>
          <a:p>
            <a:pPr marR="3175" lvl="0" algn="just" fontAlgn="base">
              <a:lnSpc>
                <a:spcPct val="107000"/>
              </a:lnSpc>
              <a:spcAft>
                <a:spcPts val="175"/>
              </a:spcAft>
              <a:buClr>
                <a:srgbClr val="000000"/>
              </a:buClr>
              <a:buSzPts val="1100"/>
            </a:pPr>
            <a:r>
              <a:rPr lang="tr-TR" sz="1800"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Sadece demiryolu üstyapı kısmında (ray, balast, travers vb.) yapılan stajlar geçersizdir.</a:t>
            </a:r>
            <a:endParaRPr lang="en-US" sz="1800"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 descr="Yalova Ãniversitesi">
            <a:extLst>
              <a:ext uri="{FF2B5EF4-FFF2-40B4-BE49-F238E27FC236}">
                <a16:creationId xmlns:a16="http://schemas.microsoft.com/office/drawing/2014/main" id="{13FDBF25-EF46-4624-AAB7-CEE26E008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a:extLst>
              <a:ext uri="{FF2B5EF4-FFF2-40B4-BE49-F238E27FC236}">
                <a16:creationId xmlns:a16="http://schemas.microsoft.com/office/drawing/2014/main" id="{F233E4DE-2410-4227-95C9-96E25EFCB725}"/>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F818FBD1-FC3E-4A95-B439-1E09AC92CC3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1CC87678-0009-46BB-B549-9497C03DC01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32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BD4B3D2-C419-49E0-A2A8-DCB8A565CFBB}"/>
              </a:ext>
            </a:extLst>
          </p:cNvPr>
          <p:cNvSpPr txBox="1"/>
          <p:nvPr/>
        </p:nvSpPr>
        <p:spPr>
          <a:xfrm>
            <a:off x="638729" y="1101760"/>
            <a:ext cx="10963922" cy="4654479"/>
          </a:xfrm>
          <a:prstGeom prst="rect">
            <a:avLst/>
          </a:prstGeom>
          <a:noFill/>
        </p:spPr>
        <p:txBody>
          <a:bodyPr wrap="square">
            <a:spAutoFit/>
          </a:bodyPr>
          <a:lstStyle/>
          <a:p>
            <a:pPr marL="6350" marR="3175" indent="-6350" algn="l">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(Hidrolik Stajı) ve Konusu</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İçme suyu temini stajı yapacak öğrencilerin, staj süresince suyun kaynağında yapılan işleri, isale hattını, terfi merkezini, hazne şebekesini ve yardımcı elemanları görmeleri zorunludur.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İl ve ilçe kanalizasyon inşaatlarında staj yapan öğrenciler, atık su ve yağmur sularının uzaklaştırılması sisteminin proje aşamasından bütün imalat aşamalarına katılmalıdır. Ayrıca atık su arıtma tesisinde staj yapılıyorsa ünitelerin nasıl boyutlandırıldığı ve imalatının nasıl yapıldığını görmelidir.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Sulama tesislerinde staj yapan öğrenciler, su alma yapılarının nasıl projelendirildiğini ve imalatının nasıl yapıldığını öğrenmeleri gerekmektedir. Regülatör, gölet, sulama kanalı, kanalet ve sanat yapılarının yapım esnasında görmeleri zorunludur.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Liman inşaatında çalışacak öğrencilerin, liman projelendirilmesinin esasları ve projenin uygulama aşamalarının görmesi gerekmektedir.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Barajlarda ve su tutma yapılarında staj yapan öğrencilerin gövde, dolu savak, derivasyon tüneli, su alma yapıları, dip savak, denge bacaları gibi yapıların, hem proje bazında bilgi sahibi olunması hem de inşa aşamalarının görülmesi gerekmektedir. </a:t>
            </a:r>
            <a:endParaRPr lang="en-US" sz="16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4DAEB7CD-9452-4132-B0E2-5894329C4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138FA177-1838-4B64-BDDB-A900872FB78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1AC90E68-9481-423A-B42A-D028AB75DB3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A606CB02-2DED-4A3C-9045-934E573E595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76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73A0BF1-02DD-4C84-BFB5-EA3420578018}"/>
              </a:ext>
            </a:extLst>
          </p:cNvPr>
          <p:cNvSpPr txBox="1"/>
          <p:nvPr/>
        </p:nvSpPr>
        <p:spPr>
          <a:xfrm>
            <a:off x="638729" y="1303290"/>
            <a:ext cx="10733104" cy="3956468"/>
          </a:xfrm>
          <a:prstGeom prst="rect">
            <a:avLst/>
          </a:prstGeom>
          <a:noFill/>
        </p:spPr>
        <p:txBody>
          <a:bodyPr wrap="square">
            <a:spAutoFit/>
          </a:bodyPr>
          <a:lstStyle/>
          <a:p>
            <a:pPr marL="6350" marR="3175" indent="-6350" algn="l">
              <a:lnSpc>
                <a:spcPct val="150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Zamanı</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Stajlar, en erken 4. yarıyıl sonunda başlayacaktır.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Resmi tatil günlerinde yapılan çalışmalar staj gününe dahil edilemez. Sömestr tatilinde staj yapılamaz.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Mezuniyeti staja bağlı olan öğrenciler staj dersleri dışındaki tüm derslerini başardıklarını ispatlamaları durumunda herhangi bir dönemde stajlarını tamamlayabilirler. </a:t>
            </a:r>
          </a:p>
          <a:p>
            <a:pPr marL="285750" marR="3175" indent="-285750" algn="just">
              <a:lnSpc>
                <a:spcPct val="150000"/>
              </a:lnSpc>
              <a:spcAft>
                <a:spcPts val="93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Aynı dönem içerisinde Staj-1 ve Staj-2 stajları yapılamaz (mezuniyeti staja bağlı öğrenciler hariç). </a:t>
            </a:r>
          </a:p>
          <a:p>
            <a:pPr marL="285750" marR="3175" indent="-285750" algn="just">
              <a:lnSpc>
                <a:spcPct val="150000"/>
              </a:lnSpc>
              <a:spcAft>
                <a:spcPts val="930"/>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ğitim-öğretim programında belirtilen ve öğrenim süresi içinde yapılan arazi, şantiye, atölye, laboratuvar ve topografya çalışmaları staja dâhil edilemez. </a:t>
            </a:r>
          </a:p>
        </p:txBody>
      </p:sp>
      <p:pic>
        <p:nvPicPr>
          <p:cNvPr id="5" name="Picture 2" descr="Yalova Ãniversitesi">
            <a:extLst>
              <a:ext uri="{FF2B5EF4-FFF2-40B4-BE49-F238E27FC236}">
                <a16:creationId xmlns:a16="http://schemas.microsoft.com/office/drawing/2014/main" id="{8ACFCA5B-3470-4BF9-B545-5A57D62CF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3F64B7B8-E27A-415A-ADBF-4FC4BD9E3CB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C0A7E350-4A92-4497-83D9-EC3FE3AB2F7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AE497AD3-D0F2-45F3-A505-1D22C16F8B9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C8FF05F-B0B0-4FE2-BC81-D95BF8268A23}"/>
              </a:ext>
            </a:extLst>
          </p:cNvPr>
          <p:cNvSpPr txBox="1"/>
          <p:nvPr/>
        </p:nvSpPr>
        <p:spPr>
          <a:xfrm>
            <a:off x="638728" y="1336249"/>
            <a:ext cx="10866731" cy="5189819"/>
          </a:xfrm>
          <a:prstGeom prst="rect">
            <a:avLst/>
          </a:prstGeom>
          <a:noFill/>
        </p:spPr>
        <p:txBody>
          <a:bodyPr wrap="square">
            <a:spAutoFit/>
          </a:bodyPr>
          <a:lstStyle/>
          <a:p>
            <a:pPr marL="6350" marR="3175" indent="-6350" algn="just">
              <a:lnSpc>
                <a:spcPct val="150000"/>
              </a:lnSpc>
              <a:spcAft>
                <a:spcPts val="93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Zamanı</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Stajlar, takip eden yarıyılın akademik takvimde derslerin başlangıcı olarak belirtilen tarihe kadar tamamlanmak zorundadır. Aksi halde staj yapılmış olsa dahi geçersiz sayılacaktır.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Yaz okulu ile birlikte staj yapmak isteyen öğrencilerin haftanın en az 3 günü staj yapmaları gerekmektedir. Hafta</a:t>
            </a:r>
            <a:r>
              <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da 1 veya 2 gün staj yapılması mümkün değildir.</a:t>
            </a:r>
          </a:p>
          <a:p>
            <a:pPr marL="285750" marR="3175" indent="-285750" algn="just">
              <a:lnSpc>
                <a:spcPct val="150000"/>
              </a:lnSpc>
              <a:spcAft>
                <a:spcPts val="93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yapılacak firma cumartesi günleri çalışıyorsa, firmadan </a:t>
            </a: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cumartesi günleri çalışıldığına dair yazı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getirilmesi durumunda cumartesi günlere staja sayılır. Yazının gelmemesi halinde, staj defterine yazılsa dahi  cumartesi günü yapılan stajın geçersiz olacağı asla unutulmamalıdır. Yazıyı getirmek öğrencinin sorumluluğundadır, bölüm komisyonunun böyle bir yazı isteme sorumluluğu kesinlikle yoktur.</a:t>
            </a:r>
          </a:p>
          <a:p>
            <a:pPr marL="285750" marR="3175" indent="-285750" algn="just">
              <a:lnSpc>
                <a:spcPct val="150000"/>
              </a:lnSpc>
              <a:spcAft>
                <a:spcPts val="930"/>
              </a:spcAft>
              <a:buFont typeface="Arial" panose="020B0604020202020204" pitchFamily="34" charset="0"/>
              <a:buChar char="•"/>
            </a:pPr>
            <a:r>
              <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Pazar günü staj yapılamaz.</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 ve Staj-2 için belirlenen staj süreleri hiçbir mazeret nedeniyle bölünemez</a:t>
            </a:r>
            <a:r>
              <a:rPr lang="tr-T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pic>
        <p:nvPicPr>
          <p:cNvPr id="4" name="Picture 2" descr="Yalova Ãniversitesi">
            <a:extLst>
              <a:ext uri="{FF2B5EF4-FFF2-40B4-BE49-F238E27FC236}">
                <a16:creationId xmlns:a16="http://schemas.microsoft.com/office/drawing/2014/main" id="{050A7BC2-82A6-4E90-AA79-1ED6A0CF5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9100ABE4-16F5-49A9-A6BC-34464667DFA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D55D09F3-2EA8-49C9-9D61-8187E1F130F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6917584-5151-4240-95B6-9527B9781324}"/>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27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2342C60-9207-4CB5-BC76-7F9C7DDE33E4}"/>
              </a:ext>
            </a:extLst>
          </p:cNvPr>
          <p:cNvSpPr txBox="1"/>
          <p:nvPr/>
        </p:nvSpPr>
        <p:spPr>
          <a:xfrm>
            <a:off x="638729" y="1379037"/>
            <a:ext cx="10840098" cy="4710520"/>
          </a:xfrm>
          <a:prstGeom prst="rect">
            <a:avLst/>
          </a:prstGeom>
          <a:noFill/>
        </p:spPr>
        <p:txBody>
          <a:bodyPr wrap="square">
            <a:spAutoFit/>
          </a:bodyPr>
          <a:lstStyle/>
          <a:p>
            <a:pPr marL="6350" marR="3175" indent="-6350" algn="l">
              <a:lnSpc>
                <a:spcPct val="150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Süresi</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Yalova Üniversitesi Mühendislik Fakültesi lisans öğrencileri, öğrenim süreleri boyunca toplam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 iş günü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 yapmakla yükümlüdür.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Staj-1 (Yapı Stajı – </a:t>
            </a:r>
            <a:r>
              <a:rPr lang="tr-TR" b="1" dirty="0">
                <a:solidFill>
                  <a:srgbClr val="C00000"/>
                </a:solidFill>
                <a:latin typeface="Times New Roman" panose="02020603050405020304" pitchFamily="18" charset="0"/>
                <a:cs typeface="Times New Roman" panose="02020603050405020304" pitchFamily="18" charset="0"/>
              </a:rPr>
              <a:t>25 iş günü</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ve Staj-2 (Ulaştırma veya Hidrolik Stajı – </a:t>
            </a:r>
            <a:r>
              <a:rPr lang="tr-TR" b="1" dirty="0">
                <a:solidFill>
                  <a:srgbClr val="C00000"/>
                </a:solidFill>
                <a:latin typeface="Times New Roman" panose="02020603050405020304" pitchFamily="18" charset="0"/>
                <a:cs typeface="Times New Roman" panose="02020603050405020304" pitchFamily="18" charset="0"/>
              </a:rPr>
              <a:t>20 iş günü</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olmak üzere toplam asgari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 iş günü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olan zorunlu staj dönemleri dilimlere ayrılarak yapılabilir. Ancak bu süre </a:t>
            </a: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 iş gününün altına indirilemez.</a:t>
            </a: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Öğrencilerin mezun olabilmeleri için söz konusu stajı başarı ile tamamlamaları gerekmektedir. </a:t>
            </a: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Bölüme dikey geçiş yoluyla kayıt yaptıran öğrencilerin bir önceki Fakülte/Yüksekokulda yapmış oldukları staj/stajlar ise geçersiz olup, bu öğrenciler Staj-1 (Yapı Stajı) ve Staj-2’den (Ulaştırma veya Hidrolik) sorumludur.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722D0FE8-1019-4475-92D3-BA3242AEE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C07D1B4-6B3A-4647-BCC8-8E94510930B3}"/>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D6D36D6E-F322-41ED-AFE0-696C64D0DC5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A2ABCB6-83E8-4B02-9DD4-7627DE69DF2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0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CAFCB1A-84CA-47B2-9C10-1F1DF786468C}"/>
              </a:ext>
            </a:extLst>
          </p:cNvPr>
          <p:cNvSpPr txBox="1"/>
          <p:nvPr/>
        </p:nvSpPr>
        <p:spPr>
          <a:xfrm>
            <a:off x="638729" y="1215949"/>
            <a:ext cx="10733103" cy="3879524"/>
          </a:xfrm>
          <a:prstGeom prst="rect">
            <a:avLst/>
          </a:prstGeom>
          <a:noFill/>
        </p:spPr>
        <p:txBody>
          <a:bodyPr wrap="square">
            <a:spAutoFit/>
          </a:bodyPr>
          <a:lstStyle/>
          <a:p>
            <a:pPr marL="6350" marR="3175" indent="-6350" algn="just">
              <a:lnSpc>
                <a:spcPct val="150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 Süresi</a:t>
            </a:r>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Çift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anadal</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yandal</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programı ile bölümde öğrenim gören öğrenciler Staj-1 (Yapı Stajı) ve Staj-2 (Ulaştırma veya Hidrolik) tamamını yapmak zorundadır. </a:t>
            </a:r>
          </a:p>
          <a:p>
            <a:pPr marL="285750" marR="3175" indent="-285750" algn="just">
              <a:lnSpc>
                <a:spcPct val="150000"/>
              </a:lnSpc>
              <a:spcAft>
                <a:spcPts val="1025"/>
              </a:spcAft>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Eksik staj günlerinin tamamlanması amacıyla yapılacak olan ek stajın süresi, asgari 20 iş günü olmak zorundadır.</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indent="-285750" algn="just">
              <a:lnSpc>
                <a:spcPct val="150000"/>
              </a:lnSpc>
              <a:spcAft>
                <a:spcPts val="1025"/>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İnşaat mühendisliği bölümünde yapılması gereken staj türlerinin süreleri şu şekilde olmalıdır: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40"/>
              </a:spcAft>
              <a:buClr>
                <a:srgbClr val="000000"/>
              </a:buClr>
              <a:buSzPts val="1100"/>
              <a:buFont typeface="Wingdings" panose="05000000000000000000" pitchFamily="2" charset="2"/>
              <a:buChar char="Ø"/>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 (Yapı Stajı), asgari 25 iş günü </a:t>
            </a:r>
            <a:endParaRPr lang="en-US"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790"/>
              </a:spcAft>
              <a:buClr>
                <a:srgbClr val="000000"/>
              </a:buClr>
              <a:buSzPts val="1100"/>
              <a:buFont typeface="Wingdings" panose="05000000000000000000" pitchFamily="2" charset="2"/>
              <a:buChar char="Ø"/>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Staj-2 (Ulaştırma veya Hidrolik Stajı), asgari 20 işi günü </a:t>
            </a:r>
            <a:endParaRPr lang="en-US"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91E8BEAB-9293-4423-AEFF-52244E634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A0387E7B-305C-46C7-98AE-5AAFC41715A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2157E6A8-84D0-42D1-8F0F-6DFF6AD756B0}"/>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6A134C2-42E9-4FB6-BFCC-0D705A9FF5A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58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E9A21749-799D-4D47-91B2-1AA385C24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B274AE6F-DC23-4C68-B99C-39B22EC969C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391AD928-A470-4C1E-8D53-82D71E03AAC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CEEF4FB8-7B29-49DF-8113-DCBC0BA63F1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90F10218-821A-40DC-AC14-123A9DBF3E90}"/>
              </a:ext>
            </a:extLst>
          </p:cNvPr>
          <p:cNvSpPr txBox="1"/>
          <p:nvPr/>
        </p:nvSpPr>
        <p:spPr>
          <a:xfrm>
            <a:off x="638729" y="1134878"/>
            <a:ext cx="10618156" cy="4878643"/>
          </a:xfrm>
          <a:prstGeom prst="rect">
            <a:avLst/>
          </a:prstGeom>
          <a:noFill/>
        </p:spPr>
        <p:txBody>
          <a:bodyPr wrap="square">
            <a:spAutoFit/>
          </a:bodyPr>
          <a:lstStyle/>
          <a:p>
            <a:pPr marL="6350" marR="1905" indent="-6350" algn="just">
              <a:lnSpc>
                <a:spcPct val="107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rPr>
              <a:t>Staj Yerinin Belirlenmesine İlişkin Esaslar</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102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Stajlar; eğitim-öğretim ve sınav dönemlerini kapsayan süreler dışında, Fakülte tarafından belirlenen tarihler arasında yapılır. Özel olarak mezun durumundaki öğrenciler, tüm derslerini tamamlamış olmak şartı ile Fakülte ve Komisyon tarafından da uygun görülen tarihlerde stajlarını yapabilirle</a:t>
            </a:r>
            <a:r>
              <a:rPr lang="tr-TR" dirty="0">
                <a:solidFill>
                  <a:srgbClr val="000000"/>
                </a:solidFill>
                <a:latin typeface="Times New Roman" panose="02020603050405020304" pitchFamily="18" charset="0"/>
                <a:cs typeface="Times New Roman" panose="02020603050405020304" pitchFamily="18" charset="0"/>
              </a:rPr>
              <a:t>r. Bütün derslerinden başarılı olup mezun olmak için sadece stajı kalan öğrencilerin Yalova Üniversitesi Akademik Takvimine göre katkı payı yatırmamaları için, ilgili yarıyıl başlamadan önce staj yerlerindeki çalışmalarını tamamlamış olması gerekir. Aksi takdirde stajın bitimini takip eden eğitim öğretim yılının katkı payını öderler.</a:t>
            </a:r>
          </a:p>
          <a:p>
            <a:pPr marL="285750" marR="3175" indent="-285750" algn="just">
              <a:lnSpc>
                <a:spcPct val="150000"/>
              </a:lnSpc>
              <a:spcAft>
                <a:spcPts val="102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yapacak öğrencilerin, müracaatlarını Bahar Yarıyılı içerisinde </a:t>
            </a: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staja başlayacakları tarihten en geç 15 gün öncesine kadar tamamlamaları gerekmektedir. </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yeri değişikliği durumunda bu süre staj komisyonu tarafından tayin edilir.</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indent="-285750" algn="just">
              <a:lnSpc>
                <a:spcPct val="150000"/>
              </a:lnSpc>
              <a:spcAft>
                <a:spcPts val="1020"/>
              </a:spcAft>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Öğrenciler stajlarını, alanlarına uygun yurt içi veya yurt dışı kamu/özel kurum ve kuruluşlarda yaparlar.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765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C80D24-31AC-431C-9AC7-41A4E9DAB9F5}"/>
              </a:ext>
            </a:extLst>
          </p:cNvPr>
          <p:cNvSpPr txBox="1"/>
          <p:nvPr/>
        </p:nvSpPr>
        <p:spPr>
          <a:xfrm>
            <a:off x="638729" y="1384880"/>
            <a:ext cx="10271464" cy="427450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sz="1800" dirty="0">
                <a:solidFill>
                  <a:srgbClr val="C00000"/>
                </a:solidFill>
                <a:effectLst/>
                <a:latin typeface="Times New Roman" panose="02020603050405020304" pitchFamily="18" charset="0"/>
                <a:ea typeface="Times New Roman" panose="02020603050405020304" pitchFamily="18" charset="0"/>
              </a:rPr>
              <a:t>Staj Yerinin Belirlenmesine İlişkin Esaslar</a:t>
            </a:r>
            <a:endPar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yerleri, öğrencilerin bizzat kendileri tarafından bulunur. </a:t>
            </a:r>
            <a:r>
              <a:rPr lang="tr-TR" b="1" dirty="0">
                <a:latin typeface="Times New Roman" panose="02020603050405020304" pitchFamily="18" charset="0"/>
                <a:cs typeface="Times New Roman" panose="02020603050405020304" pitchFamily="18" charset="0"/>
              </a:rPr>
              <a:t>Öğrencilerin bularak önerdiği staj yerinin uygun olup olmadığına ilgili bölüm staj yönergesi çerçevesinde Bölüm Staj komisyonu karar verir. </a:t>
            </a:r>
            <a:endParaRPr lang="tr-TR" sz="1800" b="1"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yapılacak kurumların faaliyet alanı, bölüm staj yönergesinde belirlenen faaliyet konusuna uygun olmalıdır. Staj yapılacak yerde staj konusuyla ilgili olarak en az 1 inşaat mühendisinin olduğu ispat edilmelidir.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Yurtdışında staj yapacak öğrenci, staja dair gidiş-dönüş ve konaklama masraf ve yükümlülüklerini kendisinin karşılayacağını beyan ettiği bir yazıyı ve beraberinde staj yapacağı yerin davet ve kabul mektubunu staj yapacağı tarihten en az 1 ay önce Bölüm Başkanlığına vermelidir.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08BEF45C-763D-4D42-A42C-CCA7C8018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34F9CA05-6315-4022-8B17-4A54E55E6AA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65B83517-F346-4AEB-82E0-5D3E95491239}"/>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1198AC83-E0C1-4600-B100-EBA922FFC94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109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0B739E92-A87B-4522-98D6-7A868D8C0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6C5C84FA-F0A2-47D6-AC31-3F12D91D7B30}"/>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63E382E-CA9A-4D3A-AE6C-F9403BA0402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48DCA1-11DD-4C82-AFCF-7C1A4F2134C9}"/>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23A0C183-32C4-45C1-BB99-C8641B1F4DDC}"/>
              </a:ext>
            </a:extLst>
          </p:cNvPr>
          <p:cNvSpPr txBox="1"/>
          <p:nvPr/>
        </p:nvSpPr>
        <p:spPr>
          <a:xfrm>
            <a:off x="551895" y="1249202"/>
            <a:ext cx="11088209" cy="5028556"/>
          </a:xfrm>
          <a:prstGeom prst="rect">
            <a:avLst/>
          </a:prstGeom>
          <a:noFill/>
        </p:spPr>
        <p:txBody>
          <a:bodyPr wrap="square">
            <a:spAutoFit/>
          </a:bodyPr>
          <a:lstStyle/>
          <a:p>
            <a:pPr algn="just">
              <a:lnSpc>
                <a:spcPct val="150000"/>
              </a:lnSpc>
            </a:pPr>
            <a:r>
              <a:rPr lang="tr-TR" dirty="0">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solidFill>
                <a:srgbClr val="C0000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başvuruları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yarıyıllarda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yapılacak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tarihten</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gün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önce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Mühendislik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Fakültesi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Öğrenci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İşleri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gerekmektedir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Başvuru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Başlama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Dilekçesi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Sicil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Formları</a:t>
            </a:r>
            <a:r>
              <a:rPr lang="en-US" dirty="0" err="1">
                <a:latin typeface="Times New Roman" panose="02020603050405020304" pitchFamily="18" charset="0"/>
                <a:cs typeface="Times New Roman" panose="02020603050405020304" pitchFamily="18" charset="0"/>
              </a:rPr>
              <a:t>”nı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web </a:t>
            </a:r>
            <a:r>
              <a:rPr lang="en-US" dirty="0" err="1">
                <a:latin typeface="Times New Roman" panose="02020603050405020304" pitchFamily="18" charset="0"/>
                <a:cs typeface="Times New Roman" panose="02020603050405020304" pitchFamily="18" charset="0"/>
              </a:rPr>
              <a:t>sayfasında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yayınlar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formlarda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yetkililere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imzalattıktan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Formu”ndaki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tarihlere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uygun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olarak</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işyerinin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yerleşim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organizasyon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faaliyet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alanlarını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inceler</a:t>
            </a:r>
            <a:r>
              <a:rPr lang="en-US" dirty="0">
                <a:latin typeface="Times New Roman" panose="02020603050405020304" pitchFamily="18" charset="0"/>
                <a:cs typeface="Times New Roman" panose="02020603050405020304" pitchFamily="18" charset="0"/>
              </a:rPr>
              <a:t>. Sonra,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yaptığı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birimde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mesleki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açılardan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inceleyerek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uygulamalar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gerçekleştirir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sırasında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direktifleri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çerçevesinde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yaptığı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tüm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çalışmaları</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gerekli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şekil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belgelerle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birlikte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günlük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kısmına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yazar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mühendise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onaylatır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defterinin</a:t>
            </a:r>
            <a:r>
              <a:rPr lang="en-US" dirty="0">
                <a:latin typeface="Times New Roman" panose="02020603050405020304" pitchFamily="18" charset="0"/>
                <a:cs typeface="Times New Roman" panose="02020603050405020304" pitchFamily="18" charset="0"/>
              </a:rPr>
              <a:t> her </a:t>
            </a:r>
            <a:r>
              <a:rPr lang="en-US" dirty="0" err="1">
                <a:latin typeface="Times New Roman" panose="02020603050405020304" pitchFamily="18" charset="0"/>
                <a:cs typeface="Times New Roman" panose="02020603050405020304" pitchFamily="18" charset="0"/>
              </a:rPr>
              <a:t>sayfasının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mühendis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imzalanması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kaşelenmesi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gerekmektedir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08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487754E-7E23-4722-88E5-FD69A66CB659}"/>
              </a:ext>
            </a:extLst>
          </p:cNvPr>
          <p:cNvSpPr txBox="1"/>
          <p:nvPr/>
        </p:nvSpPr>
        <p:spPr>
          <a:xfrm>
            <a:off x="638729" y="1566601"/>
            <a:ext cx="10830758" cy="3366563"/>
          </a:xfrm>
          <a:prstGeom prst="rect">
            <a:avLst/>
          </a:prstGeom>
          <a:noFill/>
        </p:spPr>
        <p:txBody>
          <a:bodyPr wrap="square">
            <a:spAutoFit/>
          </a:bodyPr>
          <a:lstStyle/>
          <a:p>
            <a:pPr>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raporlanmasında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Fakülte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Kurulu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tarafından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belirlenen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biçimini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kullanır</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biçime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uygun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defterlerini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el </a:t>
            </a:r>
            <a:r>
              <a:rPr lang="en-US" b="1" dirty="0" err="1">
                <a:latin typeface="Times New Roman" panose="02020603050405020304" pitchFamily="18" charset="0"/>
                <a:cs typeface="Times New Roman" panose="02020603050405020304" pitchFamily="18" charset="0"/>
              </a:rPr>
              <a:t>yazısı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ile</a:t>
            </a:r>
            <a:r>
              <a:rPr lang="en-US"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teknik</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anlatım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dili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kullanarak</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hazırlar</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Raporda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kullanılan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büyük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şekiller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şemalar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istenen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diğer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bölümler</a:t>
            </a:r>
            <a:r>
              <a:rPr lang="en-US" dirty="0">
                <a:latin typeface="Times New Roman" panose="02020603050405020304" pitchFamily="18" charset="0"/>
                <a:cs typeface="Times New Roman" panose="02020603050405020304" pitchFamily="18" charset="0"/>
              </a:rPr>
              <a:t> (program, </a:t>
            </a:r>
            <a:r>
              <a:rPr lang="en-US" dirty="0" err="1">
                <a:latin typeface="Times New Roman" panose="02020603050405020304" pitchFamily="18" charset="0"/>
                <a:cs typeface="Times New Roman" panose="02020603050405020304" pitchFamily="18" charset="0"/>
              </a:rPr>
              <a:t>grafik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çıktısı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bilgisayar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çıktısı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şeklinde</a:t>
            </a:r>
            <a:r>
              <a:rPr lang="en-US" dirty="0">
                <a:latin typeface="Times New Roman" panose="02020603050405020304" pitchFamily="18" charset="0"/>
                <a:cs typeface="Times New Roman" panose="02020603050405020304" pitchFamily="18" charset="0"/>
              </a:rPr>
              <a:t> ek </a:t>
            </a:r>
            <a:r>
              <a:rPr lang="en-US" dirty="0" err="1">
                <a:latin typeface="Times New Roman" panose="02020603050405020304" pitchFamily="18" charset="0"/>
                <a:cs typeface="Times New Roman" panose="02020603050405020304" pitchFamily="18" charset="0"/>
              </a:rPr>
              <a:t>olarak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verilebilir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defterlerinin ve günlük raporlamaların stajyer öğrenci tarafından imzalanması gerekmektedir.</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 staj döneminde farklı kurum ve/veya kuruluşlarda yapılan her bir staj için ayrı bir defter tutulmalıdır.</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Bölümler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gerektiğinde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yerlerinde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öğrencilerin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çalışmalarını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izleyebilirler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FF107D73-26EB-423D-8227-A328957C9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6800D05-B9E9-4917-A75B-5226F9D64D05}"/>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A22E0E32-59E7-4075-AA6D-AE3798F320E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EAA0743B-1DA4-4277-A290-83F953BFDAD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61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EEBABD8-0EAF-430D-804F-070AE36D79B9}"/>
              </a:ext>
            </a:extLst>
          </p:cNvPr>
          <p:cNvSpPr txBox="1"/>
          <p:nvPr/>
        </p:nvSpPr>
        <p:spPr>
          <a:xfrm>
            <a:off x="638729" y="1099650"/>
            <a:ext cx="10422384" cy="507581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sz="1800" i="1" dirty="0">
                <a:solidFill>
                  <a:srgbClr val="A90A2E"/>
                </a:solidFill>
                <a:uFill>
                  <a:solidFill>
                    <a:srgbClr val="000000"/>
                  </a:solidFill>
                </a:uFill>
                <a:latin typeface="Times New Roman" panose="02020603050405020304" pitchFamily="18" charset="0"/>
                <a:cs typeface="Times New Roman" panose="02020603050405020304" pitchFamily="18" charset="0"/>
              </a:rPr>
              <a:t>STAJ NEDİR?</a:t>
            </a:r>
          </a:p>
          <a:p>
            <a:pPr marR="3175" algn="just" fontAlgn="base">
              <a:lnSpc>
                <a:spcPct val="150000"/>
              </a:lnSpc>
              <a:spcAft>
                <a:spcPts val="155"/>
              </a:spcAft>
              <a:buClr>
                <a:srgbClr val="000000"/>
              </a:buClr>
              <a:buSzPts val="1100"/>
            </a:pP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3175" lvl="0" algn="just" fontAlgn="base">
              <a:lnSpc>
                <a:spcPct val="150000"/>
              </a:lnSpc>
              <a:spcAft>
                <a:spcPts val="155"/>
              </a:spcAft>
              <a:buClr>
                <a:srgbClr val="000000"/>
              </a:buClr>
              <a:buSzPts val="1100"/>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Lisans eğitim-öğretim sürecinde öğrencinin aldığı/alacağı teorik ve uygulamalı bilgileri pekiştirmek ve öğrenciye kısmen iş tecrübesi kazandırmak amacıyla öğretim süreci içinde yapılan, konusu ve süresi bu yönerge ışığında bölüm bazında lisans öğretiminin özelliklerine uygun olarak hazırlanmış bölüm staj yönergeleriyle belirlenmiş, kamu ve/veya özel iş yerlerinde yapılan uygulamalardır.</a:t>
            </a:r>
          </a:p>
          <a:p>
            <a:pPr marR="3175" lvl="0" algn="just" fontAlgn="base">
              <a:lnSpc>
                <a:spcPct val="150000"/>
              </a:lnSpc>
              <a:spcAft>
                <a:spcPts val="155"/>
              </a:spcAft>
              <a:buClr>
                <a:srgbClr val="000000"/>
              </a:buClr>
              <a:buSzPts val="1100"/>
            </a:pP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3175" algn="just" fontAlgn="base">
              <a:lnSpc>
                <a:spcPct val="150000"/>
              </a:lnSpc>
              <a:spcAft>
                <a:spcPts val="155"/>
              </a:spcAft>
              <a:buClr>
                <a:srgbClr val="000000"/>
              </a:buClr>
              <a:buSzPts val="1100"/>
            </a:pPr>
            <a:r>
              <a:rPr lang="tr-TR" sz="1800" dirty="0">
                <a:solidFill>
                  <a:srgbClr val="000000"/>
                </a:solidFill>
                <a:effectLst/>
                <a:latin typeface="Times New Roman" panose="02020603050405020304" pitchFamily="18" charset="0"/>
                <a:ea typeface="Times New Roman" panose="02020603050405020304" pitchFamily="18" charset="0"/>
              </a:rPr>
              <a:t>Üniversitelerin İnşaat Mühendisliği bölümlerinde öğretilen teorik bilgilerin, uygulama aşaması ile bütünlüğünün sağlanması ve uygulama eksikliklerinin giderilmesi amacıyla İnşaat Mühendisliği bölümü öğrencilerinin staj yapmaları gerekmektedir. Bu bakımdan, İnşaat Mühendisliği eğitiminin üniversite dışında tamamlanması gereken önemli bir bölümünü de stajlar oluşturmaktadır.</a:t>
            </a:r>
            <a:endParaRPr lang="en-US" dirty="0"/>
          </a:p>
          <a:p>
            <a:pPr marR="3175" lvl="0" algn="just" fontAlgn="base">
              <a:lnSpc>
                <a:spcPct val="111000"/>
              </a:lnSpc>
              <a:spcAft>
                <a:spcPts val="155"/>
              </a:spcAft>
              <a:buClr>
                <a:srgbClr val="000000"/>
              </a:buClr>
              <a:buSzPts val="1100"/>
            </a:pP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Yalova Ãniversitesi">
            <a:extLst>
              <a:ext uri="{FF2B5EF4-FFF2-40B4-BE49-F238E27FC236}">
                <a16:creationId xmlns:a16="http://schemas.microsoft.com/office/drawing/2014/main" id="{E23E37C3-A5DC-4B6F-9A40-2103C66D1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9">
            <a:extLst>
              <a:ext uri="{FF2B5EF4-FFF2-40B4-BE49-F238E27FC236}">
                <a16:creationId xmlns:a16="http://schemas.microsoft.com/office/drawing/2014/main" id="{C3F8F702-5B50-4071-BA9B-D95D432609A4}"/>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C2B12F7C-B0E4-4C85-81BE-600C00C58D5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F29B1F50-4796-461D-9A7B-C4CA704A52D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3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2B9A21C-74D5-4479-BEAA-C4A951B39D42}"/>
              </a:ext>
            </a:extLst>
          </p:cNvPr>
          <p:cNvSpPr txBox="1"/>
          <p:nvPr/>
        </p:nvSpPr>
        <p:spPr>
          <a:xfrm>
            <a:off x="638729" y="1259199"/>
            <a:ext cx="10493869" cy="3782061"/>
          </a:xfrm>
          <a:prstGeom prst="rect">
            <a:avLst/>
          </a:prstGeom>
          <a:noFill/>
        </p:spPr>
        <p:txBody>
          <a:bodyPr wrap="square">
            <a:spAutoFit/>
          </a:bodyPr>
          <a:lstStyle/>
          <a:p>
            <a:pPr>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bitiminde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imzalanıp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kaşelenerek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kapalı</a:t>
            </a:r>
            <a:r>
              <a:rPr lang="en-US" dirty="0">
                <a:latin typeface="Times New Roman" panose="02020603050405020304" pitchFamily="18" charset="0"/>
                <a:cs typeface="Times New Roman" panose="02020603050405020304" pitchFamily="18" charset="0"/>
              </a:rPr>
              <a:t> zarf </a:t>
            </a:r>
            <a:r>
              <a:rPr lang="en-US" dirty="0" err="1">
                <a:latin typeface="Times New Roman" panose="02020603050405020304" pitchFamily="18" charset="0"/>
                <a:cs typeface="Times New Roman" panose="02020603050405020304" pitchFamily="18" charset="0"/>
              </a:rPr>
              <a:t>içerisine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tarafından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edilmedikçe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eğitim-öğretim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yılının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döneminin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başlamasını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müteakiben</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geç</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hafta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içinde</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elden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teslim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edilir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Süre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sonunda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teslim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edilen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staj</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defteri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değerlendirilmeye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alınmaz</a:t>
            </a:r>
            <a:r>
              <a:rPr lang="en-US" b="1"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Yurt </a:t>
            </a:r>
            <a:r>
              <a:rPr lang="en-US" dirty="0" err="1">
                <a:latin typeface="Times New Roman" panose="02020603050405020304" pitchFamily="18" charset="0"/>
                <a:cs typeface="Times New Roman" panose="02020603050405020304" pitchFamily="18" charset="0"/>
              </a:rPr>
              <a:t>dışında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yapan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sonunda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yerinden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alacakları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imzaladığı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sorumlusunun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doldurduğu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süresini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gösteren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belgeyi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Fakülte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Öğrenci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Bürosuna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sunmak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zorundadırlar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Yurt dışında yapılan stajlara ait defterler staj yönergesinde belirtilen esaslara göre İngilizce doldurulabilir. </a:t>
            </a:r>
            <a:endParaRPr lang="tr-TR" dirty="0">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97DABD34-5999-4165-A79E-9179768DD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2C696C5F-1AE2-462E-909E-00F8C9569E38}"/>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8868C836-2DF9-471E-B747-42F899113FB8}"/>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8BF33FB6-F221-408A-AF57-0A424D530E28}"/>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79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419B45-9852-4907-9DF1-B7F0FC4CABCD}"/>
              </a:ext>
            </a:extLst>
          </p:cNvPr>
          <p:cNvSpPr txBox="1"/>
          <p:nvPr/>
        </p:nvSpPr>
        <p:spPr>
          <a:xfrm>
            <a:off x="638729" y="1330220"/>
            <a:ext cx="10670959" cy="4613058"/>
          </a:xfrm>
          <a:prstGeom prst="rect">
            <a:avLst/>
          </a:prstGeom>
          <a:noFill/>
        </p:spPr>
        <p:txBody>
          <a:bodyPr wrap="square">
            <a:spAutoFit/>
          </a:bodyPr>
          <a:lstStyle/>
          <a:p>
            <a:pPr algn="just">
              <a:lnSpc>
                <a:spcPct val="150000"/>
              </a:lnSpc>
            </a:pPr>
            <a:r>
              <a:rPr lang="en-US" dirty="0" err="1">
                <a:solidFill>
                  <a:srgbClr val="C00000"/>
                </a:solidFill>
                <a:latin typeface="Times New Roman" panose="02020603050405020304" pitchFamily="18" charset="0"/>
                <a:cs typeface="Times New Roman" panose="02020603050405020304" pitchFamily="18" charset="0"/>
              </a:rPr>
              <a:t>Staj</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Süreci</a:t>
            </a:r>
            <a:r>
              <a:rPr lang="en-US" dirty="0">
                <a:solidFill>
                  <a:srgbClr val="C00000"/>
                </a:solidFill>
                <a:latin typeface="Times New Roman" panose="02020603050405020304" pitchFamily="18" charset="0"/>
                <a:cs typeface="Times New Roman" panose="02020603050405020304" pitchFamily="18" charset="0"/>
              </a:rPr>
              <a:t>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Teslim edilen staj defterleri ve staj sicil formları, tesliminden sonraki eğitim-öğretim dönemi içinde Bölüm Staj Komisyonu tarafından belirlenen uygun bir tarihte yapılacak olan staj sınav günü incelenir. </a:t>
            </a:r>
            <a:r>
              <a:rPr lang="tr-TR" sz="1800" b="1" u="none" strike="noStrike"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sınavı sözlü olarak yapılır. </a:t>
            </a: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defteri, staj sicil formu ve sözlü sınav değerlendirme sonuçları, Bölüm Staj Komisyonu tarafından 15 gün içerisinde ilan edilir.  Staj sonuçlarına itiraz ise sonuçların ilanından sonraki 15 gün içinde Bölüme yapılır. İncelenen form ve defterler en son işlem gördükleri tarihten itibaren 2 (iki) yıl süre ile Bölüm Başkanlığı’nda muhafaza edilir. Bu süre geçtikten sonra imha edilebilir. </a:t>
            </a: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Mezuniyeti staja bağlı öğrenciler, staj defterlerini staj bitiminde teslim etmeleri durumunda değerlendirmeye alınır. </a:t>
            </a:r>
            <a:endParaRPr lang="tr-TR"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Süresi içinde teslim edilmeyen, eksik hazırlanmış, eksik belgeli veya onaysız staj defterleri değerlendirmeye alınmaz. </a:t>
            </a:r>
            <a:endParaRPr lang="en-US" sz="1800"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64263368-D4C6-4249-B6B5-B5AD3C888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E0EEA1EB-784C-462F-868D-EC0914200B3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BB5A2FD0-B984-430F-9DF0-BB56C81736EA}"/>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EE2302F0-50F3-4AE3-831C-E7874D89BAC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55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38FAC3E-0970-441A-AC96-58E490E08158}"/>
              </a:ext>
            </a:extLst>
          </p:cNvPr>
          <p:cNvPicPr>
            <a:picLocks noChangeAspect="1"/>
          </p:cNvPicPr>
          <p:nvPr/>
        </p:nvPicPr>
        <p:blipFill rotWithShape="1">
          <a:blip r:embed="rId2"/>
          <a:srcRect l="35607" t="14628" r="36141" b="13070"/>
          <a:stretch/>
        </p:blipFill>
        <p:spPr>
          <a:xfrm>
            <a:off x="0" y="1018410"/>
            <a:ext cx="3204841" cy="5222593"/>
          </a:xfrm>
          <a:prstGeom prst="rect">
            <a:avLst/>
          </a:prstGeom>
        </p:spPr>
      </p:pic>
      <p:pic>
        <p:nvPicPr>
          <p:cNvPr id="3" name="Resim 2">
            <a:extLst>
              <a:ext uri="{FF2B5EF4-FFF2-40B4-BE49-F238E27FC236}">
                <a16:creationId xmlns:a16="http://schemas.microsoft.com/office/drawing/2014/main" id="{46DE5A7C-AEC3-469F-8CED-6FF421A74313}"/>
              </a:ext>
            </a:extLst>
          </p:cNvPr>
          <p:cNvPicPr>
            <a:picLocks noChangeAspect="1"/>
          </p:cNvPicPr>
          <p:nvPr/>
        </p:nvPicPr>
        <p:blipFill rotWithShape="1">
          <a:blip r:embed="rId3"/>
          <a:srcRect l="36554" t="23947" r="37961" b="20389"/>
          <a:stretch/>
        </p:blipFill>
        <p:spPr>
          <a:xfrm>
            <a:off x="3081044" y="1473699"/>
            <a:ext cx="3116062" cy="4767304"/>
          </a:xfrm>
          <a:prstGeom prst="rect">
            <a:avLst/>
          </a:prstGeom>
        </p:spPr>
      </p:pic>
      <p:pic>
        <p:nvPicPr>
          <p:cNvPr id="4" name="Picture 2" descr="Yalova Ãniversitesi">
            <a:extLst>
              <a:ext uri="{FF2B5EF4-FFF2-40B4-BE49-F238E27FC236}">
                <a16:creationId xmlns:a16="http://schemas.microsoft.com/office/drawing/2014/main" id="{BF1470CF-3A48-4739-B3BA-C9EA53957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CB473AEC-6ED1-413D-B912-303C41C410A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3D095171-1A4D-4AC4-9427-07788A47ACB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AB18CAD-03B1-453F-A9E2-4C372DD8748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pic>
        <p:nvPicPr>
          <p:cNvPr id="8" name="Resim 7">
            <a:extLst>
              <a:ext uri="{FF2B5EF4-FFF2-40B4-BE49-F238E27FC236}">
                <a16:creationId xmlns:a16="http://schemas.microsoft.com/office/drawing/2014/main" id="{9C20150D-18C8-4E26-A23C-2D381F3BF878}"/>
              </a:ext>
            </a:extLst>
          </p:cNvPr>
          <p:cNvPicPr>
            <a:picLocks noChangeAspect="1"/>
          </p:cNvPicPr>
          <p:nvPr/>
        </p:nvPicPr>
        <p:blipFill rotWithShape="1">
          <a:blip r:embed="rId5"/>
          <a:srcRect l="35776" t="10066" r="37793" b="14973"/>
          <a:stretch/>
        </p:blipFill>
        <p:spPr>
          <a:xfrm>
            <a:off x="6197106" y="1473699"/>
            <a:ext cx="2822434" cy="4767294"/>
          </a:xfrm>
          <a:prstGeom prst="rect">
            <a:avLst/>
          </a:prstGeom>
        </p:spPr>
      </p:pic>
      <p:pic>
        <p:nvPicPr>
          <p:cNvPr id="9" name="Resim 8">
            <a:extLst>
              <a:ext uri="{FF2B5EF4-FFF2-40B4-BE49-F238E27FC236}">
                <a16:creationId xmlns:a16="http://schemas.microsoft.com/office/drawing/2014/main" id="{50B67E50-3719-4F2A-A61B-3277A4FE8946}"/>
              </a:ext>
            </a:extLst>
          </p:cNvPr>
          <p:cNvPicPr>
            <a:picLocks noChangeAspect="1"/>
          </p:cNvPicPr>
          <p:nvPr/>
        </p:nvPicPr>
        <p:blipFill rotWithShape="1">
          <a:blip r:embed="rId6"/>
          <a:srcRect l="36386" t="44692" r="38056" b="16914"/>
          <a:stretch/>
        </p:blipFill>
        <p:spPr>
          <a:xfrm>
            <a:off x="9019539" y="1473689"/>
            <a:ext cx="2992265" cy="2633104"/>
          </a:xfrm>
          <a:prstGeom prst="rect">
            <a:avLst/>
          </a:prstGeom>
        </p:spPr>
      </p:pic>
      <p:sp>
        <p:nvSpPr>
          <p:cNvPr id="10" name="Oval 9">
            <a:extLst>
              <a:ext uri="{FF2B5EF4-FFF2-40B4-BE49-F238E27FC236}">
                <a16:creationId xmlns:a16="http://schemas.microsoft.com/office/drawing/2014/main" id="{E6FD3381-D35E-4025-ABB6-11687B83E0DE}"/>
              </a:ext>
            </a:extLst>
          </p:cNvPr>
          <p:cNvSpPr/>
          <p:nvPr/>
        </p:nvSpPr>
        <p:spPr>
          <a:xfrm>
            <a:off x="1411920" y="6240993"/>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endParaRPr lang="en-US" dirty="0"/>
          </a:p>
        </p:txBody>
      </p:sp>
      <p:sp>
        <p:nvSpPr>
          <p:cNvPr id="11" name="Oval 10">
            <a:extLst>
              <a:ext uri="{FF2B5EF4-FFF2-40B4-BE49-F238E27FC236}">
                <a16:creationId xmlns:a16="http://schemas.microsoft.com/office/drawing/2014/main" id="{47BF79D9-F8C9-4A37-8101-53E04C1B31A0}"/>
              </a:ext>
            </a:extLst>
          </p:cNvPr>
          <p:cNvSpPr/>
          <p:nvPr/>
        </p:nvSpPr>
        <p:spPr>
          <a:xfrm>
            <a:off x="4456035" y="6225070"/>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endParaRPr lang="en-US" dirty="0"/>
          </a:p>
        </p:txBody>
      </p:sp>
      <p:sp>
        <p:nvSpPr>
          <p:cNvPr id="12" name="Oval 11">
            <a:extLst>
              <a:ext uri="{FF2B5EF4-FFF2-40B4-BE49-F238E27FC236}">
                <a16:creationId xmlns:a16="http://schemas.microsoft.com/office/drawing/2014/main" id="{7F454BBD-3DD2-4B3F-9968-2D08CDE6E472}"/>
              </a:ext>
            </a:extLst>
          </p:cNvPr>
          <p:cNvSpPr/>
          <p:nvPr/>
        </p:nvSpPr>
        <p:spPr>
          <a:xfrm>
            <a:off x="7425283" y="6220566"/>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endParaRPr lang="en-US" dirty="0"/>
          </a:p>
        </p:txBody>
      </p:sp>
      <p:sp>
        <p:nvSpPr>
          <p:cNvPr id="13" name="Oval 12">
            <a:extLst>
              <a:ext uri="{FF2B5EF4-FFF2-40B4-BE49-F238E27FC236}">
                <a16:creationId xmlns:a16="http://schemas.microsoft.com/office/drawing/2014/main" id="{59F7094A-BC11-4094-AB7A-3ACAF74093FC}"/>
              </a:ext>
            </a:extLst>
          </p:cNvPr>
          <p:cNvSpPr/>
          <p:nvPr/>
        </p:nvSpPr>
        <p:spPr>
          <a:xfrm>
            <a:off x="10332631" y="4078359"/>
            <a:ext cx="366080" cy="348630"/>
          </a:xfrm>
          <a:prstGeom prst="ellipse">
            <a:avLst/>
          </a:prstGeom>
          <a:solidFill>
            <a:srgbClr val="A90A2E"/>
          </a:solidFill>
          <a:ln>
            <a:solidFill>
              <a:srgbClr val="A90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endParaRPr lang="en-US" dirty="0"/>
          </a:p>
        </p:txBody>
      </p:sp>
    </p:spTree>
    <p:extLst>
      <p:ext uri="{BB962C8B-B14F-4D97-AF65-F5344CB8AC3E}">
        <p14:creationId xmlns:p14="http://schemas.microsoft.com/office/powerpoint/2010/main" val="415979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alova Ãniversitesi">
            <a:extLst>
              <a:ext uri="{FF2B5EF4-FFF2-40B4-BE49-F238E27FC236}">
                <a16:creationId xmlns:a16="http://schemas.microsoft.com/office/drawing/2014/main" id="{176C38A8-9DE4-493F-8239-8F1201DA3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a:extLst>
              <a:ext uri="{FF2B5EF4-FFF2-40B4-BE49-F238E27FC236}">
                <a16:creationId xmlns:a16="http://schemas.microsoft.com/office/drawing/2014/main" id="{65CA8BF6-1DC6-4C49-B25E-DD2F3A423221}"/>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id="{9E0E59F7-48C3-4F97-AE45-E222A26CD5AB}"/>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6" name="Metin kutusu 5">
            <a:extLst>
              <a:ext uri="{FF2B5EF4-FFF2-40B4-BE49-F238E27FC236}">
                <a16:creationId xmlns:a16="http://schemas.microsoft.com/office/drawing/2014/main" id="{5ABB2AF0-CFC8-40DC-885E-83117B24BB6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AA5BA882-ABE3-43A8-BFA7-F698FCF262BB}"/>
              </a:ext>
            </a:extLst>
          </p:cNvPr>
          <p:cNvSpPr txBox="1"/>
          <p:nvPr/>
        </p:nvSpPr>
        <p:spPr>
          <a:xfrm>
            <a:off x="638729" y="1118188"/>
            <a:ext cx="4238071" cy="369332"/>
          </a:xfrm>
          <a:prstGeom prst="rect">
            <a:avLst/>
          </a:prstGeom>
          <a:noFill/>
        </p:spPr>
        <p:txBody>
          <a:bodyPr wrap="square" rtlCol="0">
            <a:spAutoFit/>
          </a:bodyPr>
          <a:lstStyle/>
          <a:p>
            <a:r>
              <a:rPr lang="tr-TR" dirty="0">
                <a:solidFill>
                  <a:srgbClr val="C00000"/>
                </a:solidFill>
                <a:latin typeface="Times New Roman" panose="02020603050405020304" pitchFamily="18" charset="0"/>
                <a:cs typeface="Times New Roman" panose="02020603050405020304" pitchFamily="18" charset="0"/>
              </a:rPr>
              <a:t>Staj başvurusunun yapılması</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582C5DAA-BEC5-494E-A9A7-0E07EDD8AB2C}"/>
              </a:ext>
            </a:extLst>
          </p:cNvPr>
          <p:cNvSpPr txBox="1"/>
          <p:nvPr/>
        </p:nvSpPr>
        <p:spPr>
          <a:xfrm>
            <a:off x="195209" y="1487520"/>
            <a:ext cx="11996031" cy="128907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İlgili form Yalova Üniversitesi Mühendislik Fakültesi web sayfasında bulunmaktadır. Staja başlamak için öncelikli olarak bu formun doldurulması gerekmektedir. (</a:t>
            </a:r>
            <a:r>
              <a:rPr lang="tr-TR" dirty="0">
                <a:latin typeface="Times New Roman" panose="02020603050405020304" pitchFamily="18" charset="0"/>
                <a:cs typeface="Times New Roman" panose="02020603050405020304" pitchFamily="18" charset="0"/>
                <a:hlinkClick r:id="rId4"/>
              </a:rPr>
              <a:t>https://muhendislik.yalova.edu.tr/Icerik/Detay/staj-9</a:t>
            </a:r>
            <a:r>
              <a:rPr lang="tr-TR" dirty="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form online olarak doldurulacaktır.</a:t>
            </a:r>
          </a:p>
        </p:txBody>
      </p:sp>
      <p:pic>
        <p:nvPicPr>
          <p:cNvPr id="8" name="Resim 7" descr="metin, ekran görüntüsü içeren bir resim&#10;&#10;Yapay zeka tarafından oluşturulmuş içerik yanlış olabilir.">
            <a:extLst>
              <a:ext uri="{FF2B5EF4-FFF2-40B4-BE49-F238E27FC236}">
                <a16:creationId xmlns:a16="http://schemas.microsoft.com/office/drawing/2014/main" id="{C6A8D138-B314-6F96-4167-13A4B1AB526D}"/>
              </a:ext>
            </a:extLst>
          </p:cNvPr>
          <p:cNvPicPr>
            <a:picLocks noChangeAspect="1"/>
          </p:cNvPicPr>
          <p:nvPr/>
        </p:nvPicPr>
        <p:blipFill>
          <a:blip r:embed="rId5"/>
          <a:stretch>
            <a:fillRect/>
          </a:stretch>
        </p:blipFill>
        <p:spPr>
          <a:xfrm>
            <a:off x="195209" y="3192089"/>
            <a:ext cx="3988104" cy="3256280"/>
          </a:xfrm>
          <a:prstGeom prst="rect">
            <a:avLst/>
          </a:prstGeom>
        </p:spPr>
      </p:pic>
      <p:pic>
        <p:nvPicPr>
          <p:cNvPr id="12" name="Resim 11" descr="metin, ekran görüntüsü, yazı tipi, doküman, belge içeren bir resim&#10;&#10;Yapay zeka tarafından oluşturulmuş içerik yanlış olabilir.">
            <a:extLst>
              <a:ext uri="{FF2B5EF4-FFF2-40B4-BE49-F238E27FC236}">
                <a16:creationId xmlns:a16="http://schemas.microsoft.com/office/drawing/2014/main" id="{CA413C10-F1D6-AA89-E4A0-D102E9C3A2E6}"/>
              </a:ext>
            </a:extLst>
          </p:cNvPr>
          <p:cNvPicPr>
            <a:picLocks noChangeAspect="1"/>
          </p:cNvPicPr>
          <p:nvPr/>
        </p:nvPicPr>
        <p:blipFill>
          <a:blip r:embed="rId6"/>
          <a:stretch>
            <a:fillRect/>
          </a:stretch>
        </p:blipFill>
        <p:spPr>
          <a:xfrm>
            <a:off x="4326556" y="3191399"/>
            <a:ext cx="3538887" cy="3256970"/>
          </a:xfrm>
          <a:prstGeom prst="rect">
            <a:avLst/>
          </a:prstGeom>
        </p:spPr>
      </p:pic>
      <p:pic>
        <p:nvPicPr>
          <p:cNvPr id="14" name="Resim 13" descr="metin, ekran görüntüsü, yazı tipi içeren bir resim&#10;&#10;Yapay zeka tarafından oluşturulmuş içerik yanlış olabilir.">
            <a:extLst>
              <a:ext uri="{FF2B5EF4-FFF2-40B4-BE49-F238E27FC236}">
                <a16:creationId xmlns:a16="http://schemas.microsoft.com/office/drawing/2014/main" id="{8EEDE596-E5C4-D5AD-FD13-5D3D11E41AEB}"/>
              </a:ext>
            </a:extLst>
          </p:cNvPr>
          <p:cNvPicPr>
            <a:picLocks noChangeAspect="1"/>
          </p:cNvPicPr>
          <p:nvPr/>
        </p:nvPicPr>
        <p:blipFill>
          <a:blip r:embed="rId7"/>
          <a:stretch>
            <a:fillRect/>
          </a:stretch>
        </p:blipFill>
        <p:spPr>
          <a:xfrm>
            <a:off x="8068817" y="3191399"/>
            <a:ext cx="3927973" cy="3233432"/>
          </a:xfrm>
          <a:prstGeom prst="rect">
            <a:avLst/>
          </a:prstGeom>
        </p:spPr>
      </p:pic>
    </p:spTree>
    <p:extLst>
      <p:ext uri="{BB962C8B-B14F-4D97-AF65-F5344CB8AC3E}">
        <p14:creationId xmlns:p14="http://schemas.microsoft.com/office/powerpoint/2010/main" val="6826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8D9D81D-5B16-435D-B05D-943BBA732C10}"/>
              </a:ext>
            </a:extLst>
          </p:cNvPr>
          <p:cNvSpPr txBox="1"/>
          <p:nvPr/>
        </p:nvSpPr>
        <p:spPr>
          <a:xfrm>
            <a:off x="638729" y="1724431"/>
            <a:ext cx="7819470" cy="170456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başlama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belirtilen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tarihte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tr-TR" dirty="0">
                <a:latin typeface="Times New Roman" panose="02020603050405020304" pitchFamily="18" charset="0"/>
                <a:cs typeface="Times New Roman" panose="02020603050405020304" pitchFamily="18" charset="0"/>
              </a:rPr>
              <a:t>a başlanır.</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yap</a:t>
            </a:r>
            <a:r>
              <a:rPr lang="tr-TR" dirty="0" err="1">
                <a:latin typeface="Times New Roman" panose="02020603050405020304" pitchFamily="18" charset="0"/>
                <a:cs typeface="Times New Roman" panose="02020603050405020304" pitchFamily="18" charset="0"/>
              </a:rPr>
              <a:t>ılan</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a:t>
            </a:r>
            <a:r>
              <a:rPr lang="tr-T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için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defterine</a:t>
            </a:r>
            <a:r>
              <a:rPr lang="en-US" dirty="0">
                <a:latin typeface="Times New Roman" panose="02020603050405020304" pitchFamily="18" charset="0"/>
                <a:cs typeface="Times New Roman" panose="02020603050405020304" pitchFamily="18" charset="0"/>
              </a:rPr>
              <a:t> yap</a:t>
            </a:r>
            <a:r>
              <a:rPr lang="tr-TR" dirty="0" err="1">
                <a:latin typeface="Times New Roman" panose="02020603050405020304" pitchFamily="18" charset="0"/>
                <a:cs typeface="Times New Roman" panose="02020603050405020304" pitchFamily="18" charset="0"/>
              </a:rPr>
              <a:t>ılan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yaz</a:t>
            </a:r>
            <a:r>
              <a:rPr lang="tr-TR" dirty="0">
                <a:latin typeface="Times New Roman" panose="02020603050405020304" pitchFamily="18" charset="0"/>
                <a:cs typeface="Times New Roman" panose="02020603050405020304" pitchFamily="18" charset="0"/>
              </a:rPr>
              <a:t>ılır.</a:t>
            </a:r>
          </a:p>
          <a:p>
            <a:pPr marL="285750" indent="-285750" algn="just">
              <a:lnSpc>
                <a:spcPct val="15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sonunda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ilgili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mühendise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firma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yetkilisine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defteri</a:t>
            </a:r>
            <a:r>
              <a:rPr lang="tr-TR" dirty="0">
                <a:latin typeface="Times New Roman" panose="02020603050405020304" pitchFamily="18" charset="0"/>
                <a:cs typeface="Times New Roman" panose="02020603050405020304" pitchFamily="18" charset="0"/>
              </a:rPr>
              <a:t> imzalatılır.</a:t>
            </a:r>
          </a:p>
          <a:p>
            <a:pPr marL="285750" indent="-285750" algn="just">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345ED6C1-72AF-420B-9585-588CF381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8B94A354-D455-4454-A792-BB77571C5666}"/>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AFF6D81D-FCB4-4D14-A39C-43BDB422E0E4}"/>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8E1371E-B6A9-4412-8A28-E47B1845D8D6}"/>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Tree>
    <p:extLst>
      <p:ext uri="{BB962C8B-B14F-4D97-AF65-F5344CB8AC3E}">
        <p14:creationId xmlns:p14="http://schemas.microsoft.com/office/powerpoint/2010/main" val="172898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36E5E9F-035B-4F9C-8C1F-01D389459A7D}"/>
              </a:ext>
            </a:extLst>
          </p:cNvPr>
          <p:cNvSpPr txBox="1"/>
          <p:nvPr/>
        </p:nvSpPr>
        <p:spPr>
          <a:xfrm>
            <a:off x="638729" y="1695610"/>
            <a:ext cx="3289804" cy="4613058"/>
          </a:xfrm>
          <a:prstGeom prst="rect">
            <a:avLst/>
          </a:prstGeom>
          <a:noFill/>
        </p:spPr>
        <p:txBody>
          <a:bodyPr wrap="square">
            <a:spAutoFit/>
          </a:bodyPr>
          <a:lstStyle/>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Staj sonunda ilgili mühendis veya firma yetkilisi tarafından Staj Sicil Formu doldurulur.</a:t>
            </a:r>
          </a:p>
          <a:p>
            <a:pPr algn="just">
              <a:lnSpc>
                <a:spcPct val="150000"/>
              </a:lnSpc>
            </a:pPr>
            <a:r>
              <a:rPr lang="tr-TR" dirty="0">
                <a:latin typeface="Times New Roman" panose="02020603050405020304" pitchFamily="18" charset="0"/>
                <a:cs typeface="Times New Roman" panose="02020603050405020304" pitchFamily="18" charset="0"/>
              </a:rPr>
              <a:t>Staj sicil formu, kapalı zarf içerisinde öğrenci tarafından elden veya firma tarafından posta yolu ile iletilir.</a:t>
            </a:r>
          </a:p>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Staj defteri güz dönemi eğitiminin başladığı günden itibaren </a:t>
            </a:r>
            <a:r>
              <a:rPr lang="tr-TR" b="1" dirty="0">
                <a:solidFill>
                  <a:srgbClr val="A90A2E"/>
                </a:solidFill>
                <a:latin typeface="Times New Roman" panose="02020603050405020304" pitchFamily="18" charset="0"/>
                <a:cs typeface="Times New Roman" panose="02020603050405020304" pitchFamily="18" charset="0"/>
              </a:rPr>
              <a:t>en geç 15 gün içerisinde </a:t>
            </a:r>
            <a:r>
              <a:rPr lang="tr-TR" dirty="0">
                <a:solidFill>
                  <a:srgbClr val="A90A2E"/>
                </a:solidFill>
                <a:latin typeface="Times New Roman" panose="02020603050405020304" pitchFamily="18" charset="0"/>
                <a:cs typeface="Times New Roman" panose="02020603050405020304" pitchFamily="18" charset="0"/>
              </a:rPr>
              <a:t>eksiksiz olarak teslim edilmelidir.</a:t>
            </a:r>
          </a:p>
        </p:txBody>
      </p:sp>
      <p:pic>
        <p:nvPicPr>
          <p:cNvPr id="6" name="Picture 2" descr="Yalova Ãniversitesi">
            <a:extLst>
              <a:ext uri="{FF2B5EF4-FFF2-40B4-BE49-F238E27FC236}">
                <a16:creationId xmlns:a16="http://schemas.microsoft.com/office/drawing/2014/main" id="{8236A39F-0EAE-46E2-B1B0-1D33DF5C4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0D0AD572-4047-4B32-B2AA-3B416A1373F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A1CCF730-C234-486C-A0B1-D45E640D16D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BBCDBFF8-0911-448F-9DD8-0A880F3D003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pic>
        <p:nvPicPr>
          <p:cNvPr id="10" name="Resim 9" descr="tablo içeren bir resim&#10;&#10;Açıklama otomatik olarak oluşturuldu">
            <a:extLst>
              <a:ext uri="{FF2B5EF4-FFF2-40B4-BE49-F238E27FC236}">
                <a16:creationId xmlns:a16="http://schemas.microsoft.com/office/drawing/2014/main" id="{2B4FFB6A-880A-418B-BD98-DD185FB9D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558" y="1064737"/>
            <a:ext cx="7911613" cy="5061838"/>
          </a:xfrm>
          <a:prstGeom prst="rect">
            <a:avLst/>
          </a:prstGeom>
        </p:spPr>
      </p:pic>
    </p:spTree>
    <p:extLst>
      <p:ext uri="{BB962C8B-B14F-4D97-AF65-F5344CB8AC3E}">
        <p14:creationId xmlns:p14="http://schemas.microsoft.com/office/powerpoint/2010/main" val="273319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3977C-831D-F77A-38F9-6349C149AFED}"/>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5996C548-2272-4681-707D-D0D9AC32D77E}"/>
              </a:ext>
            </a:extLst>
          </p:cNvPr>
          <p:cNvSpPr txBox="1"/>
          <p:nvPr/>
        </p:nvSpPr>
        <p:spPr>
          <a:xfrm>
            <a:off x="638729" y="1253821"/>
            <a:ext cx="3289804" cy="458074"/>
          </a:xfrm>
          <a:prstGeom prst="rect">
            <a:avLst/>
          </a:prstGeom>
          <a:noFill/>
        </p:spPr>
        <p:txBody>
          <a:bodyPr wrap="square">
            <a:spAutoFit/>
          </a:bodyPr>
          <a:lstStyle/>
          <a:p>
            <a:pPr algn="just">
              <a:lnSpc>
                <a:spcPct val="150000"/>
              </a:lnSpc>
            </a:pPr>
            <a:r>
              <a:rPr lang="tr-TR" dirty="0">
                <a:solidFill>
                  <a:srgbClr val="A90A2E"/>
                </a:solidFill>
                <a:latin typeface="Times New Roman" panose="02020603050405020304" pitchFamily="18" charset="0"/>
                <a:cs typeface="Times New Roman" panose="02020603050405020304" pitchFamily="18" charset="0"/>
              </a:rPr>
              <a:t>Staj Sicil Formu Örneği </a:t>
            </a:r>
          </a:p>
        </p:txBody>
      </p:sp>
      <p:pic>
        <p:nvPicPr>
          <p:cNvPr id="6" name="Picture 2" descr="Yalova Ãniversitesi">
            <a:extLst>
              <a:ext uri="{FF2B5EF4-FFF2-40B4-BE49-F238E27FC236}">
                <a16:creationId xmlns:a16="http://schemas.microsoft.com/office/drawing/2014/main" id="{2CD8626B-2772-B51B-045C-FAB0E233A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939E32B0-011E-87EC-E4DA-36BC7603A81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F16900E4-FE62-C644-2880-F1BE310A1922}"/>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DC329856-A016-9026-3F48-B075870C9785}"/>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Tree>
    <p:extLst>
      <p:ext uri="{BB962C8B-B14F-4D97-AF65-F5344CB8AC3E}">
        <p14:creationId xmlns:p14="http://schemas.microsoft.com/office/powerpoint/2010/main" val="107836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712F77CD-2087-42EB-B2C8-9185C504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3E0AF984-8042-4F53-AD63-B72DF724C512}"/>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16E6BEB4-8163-466E-B58D-B975B737A00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2E11E74E-EE6F-47B5-80A7-4D49C2E3882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7" name="Metin kutusu 6">
            <a:extLst>
              <a:ext uri="{FF2B5EF4-FFF2-40B4-BE49-F238E27FC236}">
                <a16:creationId xmlns:a16="http://schemas.microsoft.com/office/drawing/2014/main" id="{ECEF6562-F478-4FE7-A209-46CC5614987E}"/>
              </a:ext>
            </a:extLst>
          </p:cNvPr>
          <p:cNvSpPr txBox="1"/>
          <p:nvPr/>
        </p:nvSpPr>
        <p:spPr>
          <a:xfrm>
            <a:off x="567267" y="1091843"/>
            <a:ext cx="10947400" cy="4613058"/>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Dış Kapak</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Kapak</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Ön Sayfalar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Sayfalar (Kareli)</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İç Sayfalar (Çizgisiz)</a:t>
            </a:r>
          </a:p>
          <a:p>
            <a:pPr algn="just">
              <a:lnSpc>
                <a:spcPct val="150000"/>
              </a:lnSpc>
            </a:pPr>
            <a:r>
              <a:rPr lang="tr-TR" i="0" dirty="0">
                <a:effectLst/>
                <a:latin typeface="Times New Roman" panose="02020603050405020304" pitchFamily="18" charset="0"/>
                <a:cs typeface="Times New Roman" panose="02020603050405020304" pitchFamily="18" charset="0"/>
              </a:rPr>
              <a:t>Yalova Üniversitesi Mühendislik Fakültesi Lisans Staj Defteri yukarıda belirtilen sıraya uygun olarak birleştirilmeli ve spiral ile ciltlenmelidir. Öğrenciler hazırladıkları defterin içeriğine uygun olarak kareli veya çizgisiz staj defteri iç sayfalarını (sayfa sayısında üst sınır yoktur) kullanabilirler. Staj defterleri el yazısı ile doldurulmalıdır. Defterin yazımında bilgisayar (ofis programları) kullanılmamalıdır. Bir istisna olarak program çıktısı, grafik, proses şeması, resim, ekran çıktısı bilgisayar kullanılarak hazırlanabilir ve deftere eklenebilir.</a:t>
            </a:r>
          </a:p>
        </p:txBody>
      </p:sp>
    </p:spTree>
    <p:extLst>
      <p:ext uri="{BB962C8B-B14F-4D97-AF65-F5344CB8AC3E}">
        <p14:creationId xmlns:p14="http://schemas.microsoft.com/office/powerpoint/2010/main" val="4126469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084FFFC-2EFD-4479-8C20-25FC179C1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646" y="1050748"/>
            <a:ext cx="3522163" cy="4826423"/>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B11E979B-DB00-4626-8CF7-FCA7CC44EED1}"/>
              </a:ext>
            </a:extLst>
          </p:cNvPr>
          <p:cNvPicPr>
            <a:picLocks noChangeAspect="1"/>
          </p:cNvPicPr>
          <p:nvPr/>
        </p:nvPicPr>
        <p:blipFill rotWithShape="1">
          <a:blip r:embed="rId3">
            <a:extLst>
              <a:ext uri="{28A0092B-C50C-407E-A947-70E740481C1C}">
                <a14:useLocalDpi xmlns:a14="http://schemas.microsoft.com/office/drawing/2010/main" val="0"/>
              </a:ext>
            </a:extLst>
          </a:blip>
          <a:srcRect b="1223"/>
          <a:stretch/>
        </p:blipFill>
        <p:spPr>
          <a:xfrm>
            <a:off x="6096000" y="914399"/>
            <a:ext cx="3876886" cy="5099122"/>
          </a:xfrm>
          <a:prstGeom prst="rect">
            <a:avLst/>
          </a:prstGeom>
        </p:spPr>
      </p:pic>
      <p:pic>
        <p:nvPicPr>
          <p:cNvPr id="6" name="Picture 2" descr="Yalova Ãniversitesi">
            <a:extLst>
              <a:ext uri="{FF2B5EF4-FFF2-40B4-BE49-F238E27FC236}">
                <a16:creationId xmlns:a16="http://schemas.microsoft.com/office/drawing/2014/main" id="{5739E174-B877-43C1-A74C-F3C1B6014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B65A57BC-9204-4EA6-9AF5-2FE087E3947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4FF5C649-AFAC-4F1B-8BE8-BB12187E4A74}"/>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F3B0ADB5-CD80-475B-9BFA-4414A96A6E22}"/>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11" name="Metin kutusu 10">
            <a:extLst>
              <a:ext uri="{FF2B5EF4-FFF2-40B4-BE49-F238E27FC236}">
                <a16:creationId xmlns:a16="http://schemas.microsoft.com/office/drawing/2014/main" id="{C55D31D0-16EE-4521-954C-33098B610484}"/>
              </a:ext>
            </a:extLst>
          </p:cNvPr>
          <p:cNvSpPr txBox="1"/>
          <p:nvPr/>
        </p:nvSpPr>
        <p:spPr>
          <a:xfrm>
            <a:off x="2177993" y="6102378"/>
            <a:ext cx="2297467"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Dış Kapak</a:t>
            </a:r>
          </a:p>
        </p:txBody>
      </p:sp>
      <p:sp>
        <p:nvSpPr>
          <p:cNvPr id="13" name="Metin kutusu 12">
            <a:extLst>
              <a:ext uri="{FF2B5EF4-FFF2-40B4-BE49-F238E27FC236}">
                <a16:creationId xmlns:a16="http://schemas.microsoft.com/office/drawing/2014/main" id="{60A8EA0D-C564-4D4D-A24E-6376158754D9}"/>
              </a:ext>
            </a:extLst>
          </p:cNvPr>
          <p:cNvSpPr txBox="1"/>
          <p:nvPr/>
        </p:nvSpPr>
        <p:spPr>
          <a:xfrm>
            <a:off x="6931659" y="6102378"/>
            <a:ext cx="2205567"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Kapak</a:t>
            </a:r>
          </a:p>
        </p:txBody>
      </p:sp>
    </p:spTree>
    <p:extLst>
      <p:ext uri="{BB962C8B-B14F-4D97-AF65-F5344CB8AC3E}">
        <p14:creationId xmlns:p14="http://schemas.microsoft.com/office/powerpoint/2010/main" val="422725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DBED6549-28C5-4D8D-8002-7193394E4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494" y="844479"/>
            <a:ext cx="3691291" cy="5262104"/>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E327BB3D-F0F9-4069-AD1B-9443E4D3A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627" y="954647"/>
            <a:ext cx="3528907" cy="5151935"/>
          </a:xfrm>
          <a:prstGeom prst="rect">
            <a:avLst/>
          </a:prstGeom>
        </p:spPr>
      </p:pic>
      <p:pic>
        <p:nvPicPr>
          <p:cNvPr id="6" name="Picture 2" descr="Yalova Ãniversitesi">
            <a:extLst>
              <a:ext uri="{FF2B5EF4-FFF2-40B4-BE49-F238E27FC236}">
                <a16:creationId xmlns:a16="http://schemas.microsoft.com/office/drawing/2014/main" id="{23CCA123-FDCA-4426-B33C-98A099EA7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C83B2A29-5E0F-4F18-9A8F-290F8124FD4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80A67470-F4B5-45A4-9456-5AE076FA409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1E95074C-AF3F-42EF-B5DF-D142A30E7F5D}"/>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11" name="Metin kutusu 10">
            <a:extLst>
              <a:ext uri="{FF2B5EF4-FFF2-40B4-BE49-F238E27FC236}">
                <a16:creationId xmlns:a16="http://schemas.microsoft.com/office/drawing/2014/main" id="{86CEAE6A-431D-4E2B-ACBF-852E13B20652}"/>
              </a:ext>
            </a:extLst>
          </p:cNvPr>
          <p:cNvSpPr txBox="1"/>
          <p:nvPr/>
        </p:nvSpPr>
        <p:spPr>
          <a:xfrm>
            <a:off x="4347633" y="6083222"/>
            <a:ext cx="2400300"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Ön Sayfalar</a:t>
            </a:r>
          </a:p>
        </p:txBody>
      </p:sp>
    </p:spTree>
    <p:extLst>
      <p:ext uri="{BB962C8B-B14F-4D97-AF65-F5344CB8AC3E}">
        <p14:creationId xmlns:p14="http://schemas.microsoft.com/office/powerpoint/2010/main" val="15930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70EE889-E57E-41B6-878C-AA11CBD86116}"/>
              </a:ext>
            </a:extLst>
          </p:cNvPr>
          <p:cNvSpPr txBox="1"/>
          <p:nvPr/>
        </p:nvSpPr>
        <p:spPr>
          <a:xfrm>
            <a:off x="638729" y="1646291"/>
            <a:ext cx="10469732" cy="2222660"/>
          </a:xfrm>
          <a:prstGeom prst="rect">
            <a:avLst/>
          </a:prstGeom>
          <a:noFill/>
        </p:spPr>
        <p:txBody>
          <a:bodyPr wrap="square">
            <a:spAutoFit/>
          </a:bodyPr>
          <a:lstStyle/>
          <a:p>
            <a:pPr marL="6350" marR="3175" indent="-6350" algn="just">
              <a:lnSpc>
                <a:spcPct val="150000"/>
              </a:lnSpc>
              <a:spcAft>
                <a:spcPts val="790"/>
              </a:spcAft>
            </a:pPr>
            <a:r>
              <a:rPr lang="tr-TR" sz="1800" dirty="0">
                <a:solidFill>
                  <a:srgbClr val="A90A2E"/>
                </a:solidFill>
                <a:effectLst/>
                <a:latin typeface="Times New Roman" panose="02020603050405020304" pitchFamily="18" charset="0"/>
                <a:ea typeface="Times New Roman" panose="02020603050405020304" pitchFamily="18" charset="0"/>
              </a:rPr>
              <a:t>Staj Zorunluluğu</a:t>
            </a:r>
            <a:endParaRPr lang="en-US" sz="1800" dirty="0">
              <a:solidFill>
                <a:srgbClr val="A90A2E"/>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30"/>
              </a:spcAft>
            </a:pPr>
            <a:r>
              <a:rPr lang="tr-TR" sz="1800" dirty="0">
                <a:solidFill>
                  <a:srgbClr val="000000"/>
                </a:solidFill>
                <a:effectLst/>
                <a:latin typeface="Times New Roman" panose="02020603050405020304" pitchFamily="18" charset="0"/>
                <a:ea typeface="Times New Roman" panose="02020603050405020304" pitchFamily="18" charset="0"/>
              </a:rPr>
              <a:t>Yalova Üniversitesi Mühendislik Fakültesinde İnşaat Mühendisliği Bölümünde eğitim gören her öğrenci, pratik çalışma deneyimi kazanmak ve uygulama yeteneklerini geliştirmek amacıyla Lisans Eğitim ve Öğretim Yönetmeliği’ne göre mezun olabilmek için Bölüm Staj Komisyonu tarafından uygun görülen özel sektör/kamu işletmelerinde bu yönerge hükümleri uyarınca staj yapmak zorundadır.</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descr="Yalova Ãniversitesi">
            <a:extLst>
              <a:ext uri="{FF2B5EF4-FFF2-40B4-BE49-F238E27FC236}">
                <a16:creationId xmlns:a16="http://schemas.microsoft.com/office/drawing/2014/main" id="{F4266875-C859-4815-B6DC-DC161156D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a:extLst>
              <a:ext uri="{FF2B5EF4-FFF2-40B4-BE49-F238E27FC236}">
                <a16:creationId xmlns:a16="http://schemas.microsoft.com/office/drawing/2014/main" id="{B348F364-2AFE-4E59-AA91-DF7B3986D9C9}"/>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id="{957FAEE3-071B-4003-8129-C3FBCA7139A1}"/>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6" name="Metin kutusu 5">
            <a:extLst>
              <a:ext uri="{FF2B5EF4-FFF2-40B4-BE49-F238E27FC236}">
                <a16:creationId xmlns:a16="http://schemas.microsoft.com/office/drawing/2014/main" id="{624128E8-5641-47C8-A38F-129B0C552D11}"/>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62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F1E21E-0C35-4879-BFA0-021326AC1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92871"/>
            <a:ext cx="3318086" cy="5149790"/>
          </a:xfrm>
          <a:prstGeom prst="rect">
            <a:avLst/>
          </a:prstGeom>
        </p:spPr>
      </p:pic>
      <p:pic>
        <p:nvPicPr>
          <p:cNvPr id="5" name="Resim 4">
            <a:extLst>
              <a:ext uri="{FF2B5EF4-FFF2-40B4-BE49-F238E27FC236}">
                <a16:creationId xmlns:a16="http://schemas.microsoft.com/office/drawing/2014/main" id="{8C4B90E9-F5CB-468B-968F-E527AA0B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061" y="894096"/>
            <a:ext cx="3252514" cy="5148564"/>
          </a:xfrm>
          <a:prstGeom prst="rect">
            <a:avLst/>
          </a:prstGeom>
        </p:spPr>
      </p:pic>
      <p:pic>
        <p:nvPicPr>
          <p:cNvPr id="6" name="Picture 2" descr="Yalova Ãniversitesi">
            <a:extLst>
              <a:ext uri="{FF2B5EF4-FFF2-40B4-BE49-F238E27FC236}">
                <a16:creationId xmlns:a16="http://schemas.microsoft.com/office/drawing/2014/main" id="{F43AE9C3-32BF-47E8-9418-E4B144D8F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59BE925E-4B38-498B-8A70-D3704A0C2A72}"/>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E86E1F59-2C57-44FC-AE1C-2A9998B8DAFF}"/>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5237E973-8B26-496B-B406-9A083AC528D7}"/>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11" name="Metin kutusu 10">
            <a:extLst>
              <a:ext uri="{FF2B5EF4-FFF2-40B4-BE49-F238E27FC236}">
                <a16:creationId xmlns:a16="http://schemas.microsoft.com/office/drawing/2014/main" id="{E1863794-331D-4D6E-AC63-BABF6A333391}"/>
              </a:ext>
            </a:extLst>
          </p:cNvPr>
          <p:cNvSpPr txBox="1"/>
          <p:nvPr/>
        </p:nvSpPr>
        <p:spPr>
          <a:xfrm>
            <a:off x="1867565" y="6102703"/>
            <a:ext cx="3252514"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Sayfalar (Kareli)</a:t>
            </a:r>
          </a:p>
        </p:txBody>
      </p:sp>
      <p:sp>
        <p:nvSpPr>
          <p:cNvPr id="13" name="Metin kutusu 12">
            <a:extLst>
              <a:ext uri="{FF2B5EF4-FFF2-40B4-BE49-F238E27FC236}">
                <a16:creationId xmlns:a16="http://schemas.microsoft.com/office/drawing/2014/main" id="{492B16FD-C92E-4A95-8E7A-B023B425CB55}"/>
              </a:ext>
            </a:extLst>
          </p:cNvPr>
          <p:cNvSpPr txBox="1"/>
          <p:nvPr/>
        </p:nvSpPr>
        <p:spPr>
          <a:xfrm>
            <a:off x="6371166" y="6083222"/>
            <a:ext cx="3318086" cy="458074"/>
          </a:xfrm>
          <a:prstGeom prst="rect">
            <a:avLst/>
          </a:prstGeom>
          <a:noFill/>
        </p:spPr>
        <p:txBody>
          <a:bodyPr wrap="square">
            <a:spAutoFit/>
          </a:bodyPr>
          <a:lstStyle/>
          <a:p>
            <a:pPr algn="just">
              <a:lnSpc>
                <a:spcPct val="150000"/>
              </a:lnSpc>
            </a:pPr>
            <a:r>
              <a:rPr lang="tr-TR" i="0" dirty="0">
                <a:effectLst/>
                <a:latin typeface="Times New Roman" panose="02020603050405020304" pitchFamily="18" charset="0"/>
                <a:cs typeface="Times New Roman" panose="02020603050405020304" pitchFamily="18" charset="0"/>
              </a:rPr>
              <a:t>Staj Defteri İç Sayfalar (Çizgisiz)</a:t>
            </a:r>
          </a:p>
        </p:txBody>
      </p:sp>
    </p:spTree>
    <p:extLst>
      <p:ext uri="{BB962C8B-B14F-4D97-AF65-F5344CB8AC3E}">
        <p14:creationId xmlns:p14="http://schemas.microsoft.com/office/powerpoint/2010/main" val="101376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22025339-2454-43A2-9894-C1C77CF91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03FB1F9E-BB5D-4166-9284-C4C02C48570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4119980-F11A-4C92-A857-3DA7D89E9EB6}"/>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54E827-0BF8-4668-9EF5-BDA5B3109FB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7" name="Metin kutusu 6">
            <a:extLst>
              <a:ext uri="{FF2B5EF4-FFF2-40B4-BE49-F238E27FC236}">
                <a16:creationId xmlns:a16="http://schemas.microsoft.com/office/drawing/2014/main" id="{65592ADE-C766-40A9-B5B1-79D52D3EF596}"/>
              </a:ext>
            </a:extLst>
          </p:cNvPr>
          <p:cNvSpPr txBox="1"/>
          <p:nvPr/>
        </p:nvSpPr>
        <p:spPr>
          <a:xfrm>
            <a:off x="638729" y="832642"/>
            <a:ext cx="10828867" cy="3366563"/>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 Nasıl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a:t>
            </a:r>
            <a:r>
              <a:rPr lang="tr-TR" b="1" i="0" dirty="0">
                <a:effectLst/>
                <a:latin typeface="Times New Roman" panose="02020603050405020304" pitchFamily="18" charset="0"/>
                <a:cs typeface="Times New Roman" panose="02020603050405020304" pitchFamily="18" charset="0"/>
              </a:rPr>
              <a:t>en az staj günü sayısı kadar sayfası </a:t>
            </a:r>
            <a:r>
              <a:rPr lang="tr-TR" i="0" dirty="0">
                <a:effectLst/>
                <a:latin typeface="Times New Roman" panose="02020603050405020304" pitchFamily="18" charset="0"/>
                <a:cs typeface="Times New Roman" panose="02020603050405020304" pitchFamily="18" charset="0"/>
              </a:rPr>
              <a:t>olacak şekilde hazırlanır. Staj defteri yapılan stajın öğrenciye kazandırdığı bilgi ve becerilerin raporudur. </a:t>
            </a:r>
            <a:r>
              <a:rPr lang="tr-TR" b="1" i="0" dirty="0">
                <a:solidFill>
                  <a:srgbClr val="FF0000"/>
                </a:solidFill>
                <a:effectLst/>
                <a:latin typeface="Times New Roman" panose="02020603050405020304" pitchFamily="18" charset="0"/>
                <a:cs typeface="Times New Roman" panose="02020603050405020304" pitchFamily="18" charset="0"/>
              </a:rPr>
              <a:t>Defter, teknik bir dil ve ÜÇÜNCÜ ŞAHIS ANLATIMI kullanılarak anlaşılır ifadeler ile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Staj defteri </a:t>
            </a:r>
            <a:r>
              <a:rPr lang="tr-TR" b="1" i="0" dirty="0">
                <a:effectLst/>
                <a:latin typeface="Times New Roman" panose="02020603050405020304" pitchFamily="18" charset="0"/>
                <a:cs typeface="Times New Roman" panose="02020603050405020304" pitchFamily="18" charset="0"/>
              </a:rPr>
              <a:t>günlük yazar gibi doldurulmamalıdır</a:t>
            </a:r>
            <a:r>
              <a:rPr lang="tr-TR" i="0" dirty="0">
                <a:effectLst/>
                <a:latin typeface="Times New Roman" panose="02020603050405020304" pitchFamily="18" charset="0"/>
                <a:cs typeface="Times New Roman" panose="02020603050405020304" pitchFamily="18" charset="0"/>
              </a:rPr>
              <a:t>. İşin ne olduğu, çalışanlar, başladığınız zamana kadar neler yapılmış olduğu, neler yapılmasının planlandığı gibi işi ve iş yerini tanıtan bilgiler bulunmalıdır. Raporunu yazdığınız iş gününde, sadece o gün yapılan işleri sıralamak yerine, nelerin nasıl yapıldığı, nasıl yapılması gerektiği nedenleriyle anlatılmalıdır. </a:t>
            </a:r>
            <a:r>
              <a:rPr lang="tr-TR" b="1" i="0" dirty="0">
                <a:effectLst/>
                <a:latin typeface="Times New Roman" panose="02020603050405020304" pitchFamily="18" charset="0"/>
                <a:cs typeface="Times New Roman" panose="02020603050405020304" pitchFamily="18" charset="0"/>
              </a:rPr>
              <a:t>Defteri inşaat mühendisi olma bilinciyle doldurmalısınız.</a:t>
            </a:r>
          </a:p>
        </p:txBody>
      </p:sp>
    </p:spTree>
    <p:extLst>
      <p:ext uri="{BB962C8B-B14F-4D97-AF65-F5344CB8AC3E}">
        <p14:creationId xmlns:p14="http://schemas.microsoft.com/office/powerpoint/2010/main" val="4087966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22025339-2454-43A2-9894-C1C77CF91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03FB1F9E-BB5D-4166-9284-C4C02C48570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E4119980-F11A-4C92-A857-3DA7D89E9EB6}"/>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5A54E827-0BF8-4668-9EF5-BDA5B3109FB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p>
        </p:txBody>
      </p:sp>
      <p:sp>
        <p:nvSpPr>
          <p:cNvPr id="7" name="Metin kutusu 6">
            <a:extLst>
              <a:ext uri="{FF2B5EF4-FFF2-40B4-BE49-F238E27FC236}">
                <a16:creationId xmlns:a16="http://schemas.microsoft.com/office/drawing/2014/main" id="{65592ADE-C766-40A9-B5B1-79D52D3EF596}"/>
              </a:ext>
            </a:extLst>
          </p:cNvPr>
          <p:cNvSpPr txBox="1"/>
          <p:nvPr/>
        </p:nvSpPr>
        <p:spPr>
          <a:xfrm>
            <a:off x="638729" y="832642"/>
            <a:ext cx="10828867" cy="3782061"/>
          </a:xfrm>
          <a:prstGeom prst="rect">
            <a:avLst/>
          </a:prstGeom>
          <a:noFill/>
        </p:spPr>
        <p:txBody>
          <a:bodyPr wrap="square">
            <a:spAutoFit/>
          </a:bodyPr>
          <a:lstStyle/>
          <a:p>
            <a:pPr algn="just">
              <a:lnSpc>
                <a:spcPct val="150000"/>
              </a:lnSpc>
            </a:pPr>
            <a:r>
              <a:rPr lang="tr-TR" i="0" dirty="0">
                <a:solidFill>
                  <a:srgbClr val="A90A2E"/>
                </a:solidFill>
                <a:effectLst/>
                <a:latin typeface="Times New Roman" panose="02020603050405020304" pitchFamily="18" charset="0"/>
                <a:cs typeface="Times New Roman" panose="02020603050405020304" pitchFamily="18" charset="0"/>
              </a:rPr>
              <a:t>Staj Defteri Nasıl Yazılır?</a:t>
            </a:r>
          </a:p>
          <a:p>
            <a:pPr marL="285750" indent="-285750" algn="just">
              <a:lnSpc>
                <a:spcPct val="150000"/>
              </a:lnSpc>
              <a:buFont typeface="Arial" panose="020B0604020202020204" pitchFamily="34" charset="0"/>
              <a:buChar char="•"/>
            </a:pPr>
            <a:r>
              <a:rPr lang="tr-TR" i="0" dirty="0">
                <a:effectLst/>
                <a:latin typeface="Times New Roman" panose="02020603050405020304" pitchFamily="18" charset="0"/>
                <a:cs typeface="Times New Roman" panose="02020603050405020304" pitchFamily="18" charset="0"/>
              </a:rPr>
              <a:t>Bunun yanı sıra yapılan ilginç uygulama, ölçüm ve yapım tekniklerine vurgular yapılarak fotoğraflarla desteklenmelidir. Gerektiği takdirde bilgilere kaynak gösterilmelidir. Raporun yazımında ve yapılan çalışmada yararlanılan kaynaklar (kitap, makale, dergi, internet sayfası, ders notu vs.) listelenmelidir. Raporda kullanılan büyük şekiller, şemalar ve istenen diğer bölümler (program, grafik, büyük resim, ekran çıktısı, </a:t>
            </a:r>
            <a:r>
              <a:rPr lang="tr-TR" i="0" dirty="0" err="1">
                <a:effectLst/>
                <a:latin typeface="Times New Roman" panose="02020603050405020304" pitchFamily="18" charset="0"/>
                <a:cs typeface="Times New Roman" panose="02020603050405020304" pitchFamily="18" charset="0"/>
              </a:rPr>
              <a:t>v.s</a:t>
            </a:r>
            <a:r>
              <a:rPr lang="tr-TR" i="0" dirty="0">
                <a:effectLst/>
                <a:latin typeface="Times New Roman" panose="02020603050405020304" pitchFamily="18" charset="0"/>
                <a:cs typeface="Times New Roman" panose="02020603050405020304" pitchFamily="18" charset="0"/>
              </a:rPr>
              <a:t>.) ek olarak verilmelidir.</a:t>
            </a:r>
          </a:p>
          <a:p>
            <a:pPr marL="285750" indent="-285750" algn="just">
              <a:lnSpc>
                <a:spcPct val="150000"/>
              </a:lnSpc>
              <a:buFont typeface="Arial" panose="020B0604020202020204" pitchFamily="34" charset="0"/>
              <a:buChar char="•"/>
            </a:pPr>
            <a:r>
              <a:rPr lang="tr-TR" b="1" i="0" dirty="0">
                <a:effectLst/>
                <a:latin typeface="Times New Roman" panose="02020603050405020304" pitchFamily="18" charset="0"/>
                <a:cs typeface="Times New Roman" panose="02020603050405020304" pitchFamily="18" charset="0"/>
              </a:rPr>
              <a:t>Türkçe yazılı anlatım kurallarına uygun olmalıdır. </a:t>
            </a:r>
            <a:r>
              <a:rPr lang="tr-TR" i="0" dirty="0">
                <a:effectLst/>
                <a:latin typeface="Times New Roman" panose="02020603050405020304" pitchFamily="18" charset="0"/>
                <a:cs typeface="Times New Roman" panose="02020603050405020304" pitchFamily="18" charset="0"/>
              </a:rPr>
              <a:t>Yurt dışında staj yapan öğrenciler defterlerini İngilizce olarak hazırlayabilirler.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deftere yazdıkları her bilgiden sorumludurlar. Ne, neden ve nasıl sorularına cevap verebilmelidirler.</a:t>
            </a:r>
            <a:endParaRPr lang="tr-TR"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8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109C8A35-5412-4727-BEA2-1EE32AE46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2F628A7A-0221-42FF-83B0-3CE53E45E814}"/>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B919BA57-3678-4A3D-B8A8-316E53D880CF}"/>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6E0D52C4-7A34-464A-BE5E-02E189818BE3}"/>
              </a:ext>
            </a:extLst>
          </p:cNvPr>
          <p:cNvSpPr txBox="1"/>
          <p:nvPr/>
        </p:nvSpPr>
        <p:spPr>
          <a:xfrm>
            <a:off x="638729" y="1287195"/>
            <a:ext cx="10955508" cy="4283609"/>
          </a:xfrm>
          <a:prstGeom prst="rect">
            <a:avLst/>
          </a:prstGeom>
          <a:noFill/>
        </p:spPr>
        <p:txBody>
          <a:bodyPr wrap="square">
            <a:spAutoFit/>
          </a:bodyPr>
          <a:lstStyle/>
          <a:p>
            <a:pPr marL="6350" marR="1905" indent="-6350" algn="just">
              <a:lnSpc>
                <a:spcPct val="107000"/>
              </a:lnSpc>
              <a:spcAft>
                <a:spcPts val="1025"/>
              </a:spcAft>
            </a:pPr>
            <a:r>
              <a:rPr lang="tr-TR" dirty="0">
                <a:solidFill>
                  <a:srgbClr val="A90A2E"/>
                </a:solidFill>
                <a:effectLst/>
                <a:latin typeface="Times New Roman" panose="02020603050405020304" pitchFamily="18" charset="0"/>
                <a:ea typeface="Times New Roman" panose="02020603050405020304" pitchFamily="18" charset="0"/>
              </a:rPr>
              <a:t>Staj Çalışmalarının Değerlendirilmesi </a:t>
            </a:r>
            <a:endParaRPr lang="en-US" dirty="0">
              <a:solidFill>
                <a:srgbClr val="A90A2E"/>
              </a:solidFill>
              <a:effectLst/>
              <a:latin typeface="Times New Roman" panose="02020603050405020304" pitchFamily="18" charset="0"/>
              <a:ea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Stajını gerçekleştiren ve staj dokümanlarını belirtilen süreler içerisinde eksiksiz olarak teslim eden öğrencilerin staj defterleri komisyon tarafından değerlendirilir.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süresince işyerinde yapılan çalışmalar ve öğrencinin kendisinin yapmış olduğu işler staj defterine “</a:t>
            </a:r>
            <a:r>
              <a:rPr lang="tr-TR" b="1"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Esasları</a:t>
            </a: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tr-TR"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na</a:t>
            </a: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uygun olarak yazılmalıdır.</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Mezun durumda olanlar için staj komisyonu toplanıp değerlendirme yapabilir.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Teslim edilen staj defterleri ve staj sicil formları, tesliminden sonraki eğitim-öğretim dönemi içinde Bölüm Staj Komisyonu tarafından belirlenen uygun bir tarihte yapılacak olan staj sınav günü incelenir. Staj sınavı sözlü olarak yapılır. Staj defteri, staj sicil formu ve sözlü sınav değerlendirme sonuçları, Bölüm Staj Komisyonu tarafından 15 gün içerisinde ilan edilir.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BB819B79-A763-4690-8A07-E884188C8960}"/>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49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579A7A6-42D0-442E-AAD0-2DAF69EE33CB}"/>
              </a:ext>
            </a:extLst>
          </p:cNvPr>
          <p:cNvSpPr txBox="1"/>
          <p:nvPr/>
        </p:nvSpPr>
        <p:spPr>
          <a:xfrm>
            <a:off x="638729" y="1291748"/>
            <a:ext cx="10733566" cy="4274503"/>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Stajı başarılı görülen fakat staj defteri talep edilen formata uygun olmayan öğrenciden düzeltme talep edilebilir. Düzeltme istenen öğrenci, en geç 1 (bir) ay içinde istenen düzeltmeyi gerçekleştirmek zorundadır. Öğrenci, defterin düzeltilmiş halini, işletmedeki ita amirine yeniden onaylatmalıdır. Aksi takdirde stajı reddedilmiş sayılır. Bu süre sonunda öğrencinin durumu, Bölüm Staj Komisyonu tarafından incelenerek Bölüm Kurulunun incelemesine sunulur.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komisyonu staj defteri ve staj sicil formu incelemesi ve sözlü sınav değerlendirmesi sonucunda öğrencinin yaptığı stajı, staj defterindeki bilgilere, belgelere ve gerekli hallerde yapılan kontrollere göre başarılı ya da başarısız şeklinde sonuca bağlar. </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Öğrenci geçersiz sayılan stajını aynı staj türünde yapmak zorundadır. </a:t>
            </a:r>
          </a:p>
        </p:txBody>
      </p:sp>
      <p:pic>
        <p:nvPicPr>
          <p:cNvPr id="4" name="Picture 2" descr="Yalova Ãniversitesi">
            <a:extLst>
              <a:ext uri="{FF2B5EF4-FFF2-40B4-BE49-F238E27FC236}">
                <a16:creationId xmlns:a16="http://schemas.microsoft.com/office/drawing/2014/main" id="{BB9E09CA-B23A-495D-9C7F-4C84CFAF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9FAB2A69-4EE0-4C6E-A03E-37313A88AC0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51245045-1150-4D19-AA45-9E66658D98EA}"/>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49D05247-4B30-4B5A-8344-C8DCE725D4C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2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FAF0FC6-ABA8-4F1E-9262-A6ADE61B21D6}"/>
              </a:ext>
            </a:extLst>
          </p:cNvPr>
          <p:cNvSpPr txBox="1"/>
          <p:nvPr/>
        </p:nvSpPr>
        <p:spPr>
          <a:xfrm>
            <a:off x="638729" y="1202972"/>
            <a:ext cx="10641367" cy="3469155"/>
          </a:xfrm>
          <a:prstGeom prst="rect">
            <a:avLst/>
          </a:prstGeom>
          <a:noFill/>
        </p:spPr>
        <p:txBody>
          <a:bodyPr wrap="square">
            <a:spAutoFit/>
          </a:bodyPr>
          <a:lstStyle/>
          <a:p>
            <a:pPr marR="3175" algn="just" fontAlgn="base">
              <a:lnSpc>
                <a:spcPct val="150000"/>
              </a:lnSpc>
              <a:spcAft>
                <a:spcPts val="155"/>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sonuçları, staj değerlendirmesini izleyen 15 gün içinde web ortamı veya bölüm duyuru panolarında ilan </a:t>
            </a:r>
            <a:r>
              <a:rPr lang="tr-TR" dirty="0">
                <a:solidFill>
                  <a:srgbClr val="000000"/>
                </a:solidFill>
                <a:uFill>
                  <a:solidFill>
                    <a:srgbClr val="000000"/>
                  </a:solidFill>
                </a:uFill>
                <a:latin typeface="Times New Roman" panose="02020603050405020304" pitchFamily="18" charset="0"/>
                <a:cs typeface="Times New Roman" panose="02020603050405020304" pitchFamily="18" charset="0"/>
              </a:rPr>
              <a:t>edebilir.  </a:t>
            </a: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dirty="0">
                <a:solidFill>
                  <a:srgbClr val="000000"/>
                </a:solidFill>
                <a:uFill>
                  <a:solidFill>
                    <a:srgbClr val="000000"/>
                  </a:solidFill>
                </a:uFill>
                <a:latin typeface="Times New Roman" panose="02020603050405020304" pitchFamily="18" charset="0"/>
                <a:cs typeface="Times New Roman" panose="02020603050405020304" pitchFamily="18" charset="0"/>
              </a:rPr>
              <a:t>Staj değerlendirme sonuçları Bölüm Başkanlığı tarafından en geç staj değerlendirmesini takip eden eğitim öğretim yılı sonuna kadar Öğrenci İşleri Bürosuna bildirilerek Öğrenci Otomasyon Sistemine işlenir.</a:t>
            </a: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Bu şekilde yapılan sonuç duyuruları, öğrenciye tebliğ edilmiş sayılır.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değerlendirme sonuçlarına itiraz, sonuçların duyurulmasından itibaren 15 gün içinde yazılı olarak ilgili Bölüm Başkanlığına yapılmalıdır.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B8930282-0F9A-4CB0-94C9-5409BD24D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0BB49DAB-B0FA-416C-851E-8DD2E6CE487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9CE6B1E9-F796-47CD-A3F3-846C65936967}"/>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97FFCBEA-DF00-4349-A6B4-340159CC2153}"/>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33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44DBB29-E678-44A9-AAB6-C10AE9A353F2}"/>
              </a:ext>
            </a:extLst>
          </p:cNvPr>
          <p:cNvSpPr txBox="1"/>
          <p:nvPr/>
        </p:nvSpPr>
        <p:spPr>
          <a:xfrm>
            <a:off x="638729" y="1181956"/>
            <a:ext cx="10662545" cy="4997778"/>
          </a:xfrm>
          <a:prstGeom prst="rect">
            <a:avLst/>
          </a:prstGeom>
          <a:noFill/>
        </p:spPr>
        <p:txBody>
          <a:bodyPr wrap="square">
            <a:spAutoFit/>
          </a:bodyPr>
          <a:lstStyle/>
          <a:p>
            <a:pPr marR="3175" algn="just" fontAlgn="base">
              <a:lnSpc>
                <a:spcPct val="150000"/>
              </a:lnSpc>
              <a:spcAft>
                <a:spcPts val="950"/>
              </a:spcAft>
              <a:buClr>
                <a:srgbClr val="000000"/>
              </a:buClr>
              <a:buSzPts val="1100"/>
            </a:pPr>
            <a:r>
              <a:rPr lang="tr-TR" dirty="0">
                <a:solidFill>
                  <a:srgbClr val="C00000"/>
                </a:solidFill>
                <a:effectLst/>
                <a:latin typeface="Times New Roman" panose="02020603050405020304" pitchFamily="18" charset="0"/>
                <a:ea typeface="Times New Roman" panose="02020603050405020304" pitchFamily="18" charset="0"/>
              </a:rPr>
              <a:t>Staj Çalışmalarının Değerlendirilmesi </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Birbirine benzeyen, aynı konuları içeren, kopya izlenimi veren ve ders kitaplarındaki bilgilerden oluşan staj raporlarını hazırlayan öğrencilerin stajları, Staj Değerlendirme Formlarına sözlü sınavları dikkate alınmaksızın tamamen reddedilir. Bu konuda inisiyatif Bölüm Staj Komisyonuna aittir.</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75" lvl="0"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Öğrencilerin, daha önceki eşdeğer lisans programlarında, öğrenimleri sırasında yapmış oldukları stajlardan (belgeledikleri takdirde) muaf tutulma işlemlerinde Bölüm Kurul Kararı ve Bölüm Başkanlığının önerisi ile Fakülte Yönetim Kurulu yetkilidir. Bu durumdaki öğrencilerin, kayıt oldukları ilk yarıyıl içinde ilgili Yüksek Öğretim Kurumundan staj belgelerini getirmeleri gerekmektedir. Belirtilen yarıyılda staj belgelerini getirmeyen öğrencinin staj muafiyet istekleri kabul edilmez.</a:t>
            </a:r>
          </a:p>
          <a:p>
            <a:pPr marL="285750" marR="3175" indent="-285750" algn="just" fontAlgn="base">
              <a:lnSpc>
                <a:spcPct val="150000"/>
              </a:lnSpc>
              <a:spcAft>
                <a:spcPts val="950"/>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Staj defterleri; Bölüm Başkanlığı tarafından, stajın yapıldığı yıldan itibaren iki (2) yıl süreyle bölüm arşivinde muhafaza edilir.  </a:t>
            </a: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Yalova Ãniversitesi">
            <a:extLst>
              <a:ext uri="{FF2B5EF4-FFF2-40B4-BE49-F238E27FC236}">
                <a16:creationId xmlns:a16="http://schemas.microsoft.com/office/drawing/2014/main" id="{E3FB7183-A52E-423E-835C-F0A95804B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EEE0F998-1FF4-46FD-9FCF-21A83393B77E}"/>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FCB90962-0218-400A-B15A-688F6756E3D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55125742-C6A0-4315-B270-F342B127123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91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07C02B51-E6D4-45B4-BEAC-DE0C240C0557}"/>
              </a:ext>
            </a:extLst>
          </p:cNvPr>
          <p:cNvSpPr txBox="1"/>
          <p:nvPr/>
        </p:nvSpPr>
        <p:spPr>
          <a:xfrm>
            <a:off x="638729" y="1533402"/>
            <a:ext cx="10848976" cy="3335785"/>
          </a:xfrm>
          <a:prstGeom prst="rect">
            <a:avLst/>
          </a:prstGeom>
          <a:noFill/>
        </p:spPr>
        <p:txBody>
          <a:bodyPr wrap="square">
            <a:spAutoFit/>
          </a:bodyPr>
          <a:lstStyle/>
          <a:p>
            <a:pPr marR="3175" algn="just">
              <a:lnSpc>
                <a:spcPct val="150000"/>
              </a:lnSpc>
              <a:spcAft>
                <a:spcPts val="970"/>
              </a:spcAft>
            </a:pPr>
            <a:r>
              <a:rPr lang="tr-TR" sz="1800" dirty="0">
                <a:solidFill>
                  <a:srgbClr val="C00000"/>
                </a:solidFill>
                <a:effectLst/>
                <a:latin typeface="Times New Roman" panose="02020603050405020304" pitchFamily="18" charset="0"/>
                <a:ea typeface="Times New Roman" panose="02020603050405020304" pitchFamily="18" charset="0"/>
              </a:rPr>
              <a:t>Diğer Hükümler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Yükseköğretim Kurumları Öğrenci Disiplin Yönetmeliği hükümleri stajlar süresince de geçerlidir.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Stajyerlerin staj yaptıkları kurumlara karşı kusurları nedeni ile verecekleri zararlardan Üniversite sorumlu değildir.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7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Bütün derslerinden başarılı olup mezun olmak için sadece stajı kalan öğrencilerin Yalova Üniversitesi Akademik Takvimine göre katkı payı yatırmamaları için, ilgili yarıyıl başlamadan önce staj yerlerindeki çalışmalarını tamamlamış olması gerekir. Aksi takdirde stajın bitimini takip eden eğitim-öğretim yılının katkı payını öderler. </a:t>
            </a:r>
            <a:endParaRPr lang="en-US" sz="1800" dirty="0">
              <a:effectLst/>
              <a:latin typeface="Times New Roman" panose="02020603050405020304" pitchFamily="18" charset="0"/>
              <a:ea typeface="Times New Roman" panose="02020603050405020304" pitchFamily="18" charset="0"/>
            </a:endParaRPr>
          </a:p>
        </p:txBody>
      </p:sp>
      <p:pic>
        <p:nvPicPr>
          <p:cNvPr id="7" name="Picture 2" descr="Yalova Ãniversitesi">
            <a:extLst>
              <a:ext uri="{FF2B5EF4-FFF2-40B4-BE49-F238E27FC236}">
                <a16:creationId xmlns:a16="http://schemas.microsoft.com/office/drawing/2014/main" id="{2978F130-6002-49E3-AFA8-6D6A509A9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a:extLst>
              <a:ext uri="{FF2B5EF4-FFF2-40B4-BE49-F238E27FC236}">
                <a16:creationId xmlns:a16="http://schemas.microsoft.com/office/drawing/2014/main" id="{CEB1901D-B890-49C8-A456-E3A8F543C0F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2C5E405B-08DA-49A3-B799-E8772B7BF7D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8165F106-1B40-46CE-8927-8F06B700879E}"/>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84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E85617B-7FEA-4F4E-BE8C-EA6089BF3C3E}"/>
              </a:ext>
            </a:extLst>
          </p:cNvPr>
          <p:cNvSpPr txBox="1"/>
          <p:nvPr/>
        </p:nvSpPr>
        <p:spPr>
          <a:xfrm>
            <a:off x="638729" y="844478"/>
            <a:ext cx="10159014" cy="5733877"/>
          </a:xfrm>
          <a:prstGeom prst="rect">
            <a:avLst/>
          </a:prstGeom>
          <a:noFill/>
        </p:spPr>
        <p:txBody>
          <a:bodyPr wrap="square">
            <a:spAutoFit/>
          </a:bodyPr>
          <a:lstStyle/>
          <a:p>
            <a:pPr marL="6350" marR="1905" indent="-6350" algn="just">
              <a:lnSpc>
                <a:spcPct val="150000"/>
              </a:lnSpc>
              <a:spcAft>
                <a:spcPts val="1025"/>
              </a:spcAft>
            </a:pPr>
            <a:r>
              <a:rPr lang="tr-TR" sz="1800" dirty="0">
                <a:solidFill>
                  <a:srgbClr val="C00000"/>
                </a:solidFill>
                <a:effectLst/>
                <a:latin typeface="Times New Roman" panose="02020603050405020304" pitchFamily="18" charset="0"/>
                <a:ea typeface="Times New Roman" panose="02020603050405020304" pitchFamily="18" charset="0"/>
              </a:rPr>
              <a:t>Yükümlülükler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40"/>
              </a:spcAft>
            </a:pPr>
            <a:r>
              <a:rPr lang="tr-TR" sz="1800" dirty="0">
                <a:solidFill>
                  <a:srgbClr val="C00000"/>
                </a:solidFill>
                <a:effectLst/>
                <a:latin typeface="Times New Roman" panose="02020603050405020304" pitchFamily="18" charset="0"/>
                <a:ea typeface="Times New Roman" panose="02020603050405020304" pitchFamily="18" charset="0"/>
              </a:rPr>
              <a:t>İşletmelerin Yükümlülüğü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İşyeri yetkililerinin staja katılan öğrencileri mesleki pratiklerini geliştirecek biçimde yönlendirmeleri beklenir. İşyerleri staj çalışmalarında İş Güvenliği kurallarını uygulamak ve sağlamak ile sorumludur.</a:t>
            </a:r>
            <a:endParaRPr lang="en-US" sz="1800" dirty="0">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940"/>
              </a:spcAft>
            </a:pPr>
            <a:r>
              <a:rPr lang="tr-TR" sz="1800" dirty="0">
                <a:solidFill>
                  <a:srgbClr val="C00000"/>
                </a:solidFill>
                <a:effectLst/>
                <a:latin typeface="Times New Roman" panose="02020603050405020304" pitchFamily="18" charset="0"/>
                <a:ea typeface="Times New Roman" panose="02020603050405020304" pitchFamily="18" charset="0"/>
              </a:rPr>
              <a:t>Staj Yapan Öğrencilerin Yükümlülüğü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 yapan her öğrenci staj yaptığı işyerinin çalışma ve güvenlik kurallarına, düzen ve disiplinine uymak ve işyerinde kullandığı her türlü mekân, alet, malzeme, makine, araç ve gereçleri özenle kullanmakla yükümlüdür.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Bu yükümlülükleri yerine getirmemesinden veya getirememesinden doğacak her türlü sorumluluk öğrenciye aittir. Yukarıdaki hususlara uymayan öğrenciler hakkında ayrıca, Öğrenci Disiplin Yönetmeliği uyarınca işlem yapılır. </a:t>
            </a:r>
            <a:endParaRPr lang="en-US" sz="1800" dirty="0">
              <a:effectLst/>
              <a:latin typeface="Times New Roman" panose="02020603050405020304" pitchFamily="18" charset="0"/>
              <a:ea typeface="Times New Roman" panose="02020603050405020304" pitchFamily="18" charset="0"/>
            </a:endParaRPr>
          </a:p>
          <a:p>
            <a:pPr marL="285750" marR="3175" indent="-285750" algn="just">
              <a:lnSpc>
                <a:spcPct val="150000"/>
              </a:lnSpc>
              <a:spcAft>
                <a:spcPts val="94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Staj yükümlülüğü bulunan öğrenci, staj işlemlerini tamamlamadığı sürece mezun olamaz.</a:t>
            </a:r>
            <a:endParaRPr lang="en-US" sz="1800" dirty="0">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E16D4A34-C7F6-4690-90A5-35A679F35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4391FB0C-7031-42F2-96F9-939127C29FDB}"/>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73A97899-EB6C-43F1-95E2-9865BD043ECC}"/>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6E59F52A-B4AB-44FA-8348-A08D4E978DA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02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ova Ãniversitesi">
            <a:extLst>
              <a:ext uri="{FF2B5EF4-FFF2-40B4-BE49-F238E27FC236}">
                <a16:creationId xmlns:a16="http://schemas.microsoft.com/office/drawing/2014/main" id="{C7A1987B-D9E9-4E3B-84EA-9AB1BF26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Düz Bağlayıcı 2">
            <a:extLst>
              <a:ext uri="{FF2B5EF4-FFF2-40B4-BE49-F238E27FC236}">
                <a16:creationId xmlns:a16="http://schemas.microsoft.com/office/drawing/2014/main" id="{7A156049-17BE-4614-8C7E-8F694BDFCD07}"/>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CEA86C31-90F3-4E2F-A901-F9498ED0E51E}"/>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B3A7692D-7B87-4EEF-AFAB-9138F133430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1C7A875C-21B4-49D6-972C-5F8925891616}"/>
              </a:ext>
            </a:extLst>
          </p:cNvPr>
          <p:cNvSpPr txBox="1"/>
          <p:nvPr/>
        </p:nvSpPr>
        <p:spPr>
          <a:xfrm>
            <a:off x="778933" y="1312333"/>
            <a:ext cx="9897534" cy="646331"/>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Staj sürecine ait yönetmelik ve tüm belgeler Mühendislik Fakültesi’nin web sayfasında staj başlığı altında yer almaktadır. </a:t>
            </a:r>
            <a:endParaRPr lang="en-US"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959F91B0-B2D5-4CFE-8CE8-5B54B2BDC2A0}"/>
              </a:ext>
            </a:extLst>
          </p:cNvPr>
          <p:cNvSpPr txBox="1"/>
          <p:nvPr/>
        </p:nvSpPr>
        <p:spPr>
          <a:xfrm>
            <a:off x="778933" y="1964852"/>
            <a:ext cx="6256866" cy="369332"/>
          </a:xfrm>
          <a:prstGeom prst="rect">
            <a:avLst/>
          </a:prstGeom>
          <a:noFill/>
        </p:spPr>
        <p:txBody>
          <a:bodyPr wrap="square">
            <a:spAutoFit/>
          </a:bodyPr>
          <a:lstStyle/>
          <a:p>
            <a:r>
              <a:rPr lang="en-US" dirty="0">
                <a:hlinkClick r:id="rId3"/>
              </a:rPr>
              <a:t>https://muhendislik.yalova.edu.tr/tr/Page/Icerik/staj-9</a:t>
            </a:r>
            <a:endParaRPr lang="en-US" dirty="0"/>
          </a:p>
        </p:txBody>
      </p:sp>
    </p:spTree>
    <p:extLst>
      <p:ext uri="{BB962C8B-B14F-4D97-AF65-F5344CB8AC3E}">
        <p14:creationId xmlns:p14="http://schemas.microsoft.com/office/powerpoint/2010/main" val="173477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32A0874-7E17-41BA-B304-AD2BA8B172A2}"/>
              </a:ext>
            </a:extLst>
          </p:cNvPr>
          <p:cNvSpPr txBox="1"/>
          <p:nvPr/>
        </p:nvSpPr>
        <p:spPr>
          <a:xfrm>
            <a:off x="638729" y="1323199"/>
            <a:ext cx="10546672" cy="3399905"/>
          </a:xfrm>
          <a:prstGeom prst="rect">
            <a:avLst/>
          </a:prstGeom>
          <a:noFill/>
        </p:spPr>
        <p:txBody>
          <a:bodyPr wrap="square">
            <a:spAutoFit/>
          </a:bodyPr>
          <a:lstStyle/>
          <a:p>
            <a:pPr marL="6350" marR="3175" indent="-6350" algn="just">
              <a:lnSpc>
                <a:spcPct val="150000"/>
              </a:lnSpc>
              <a:spcAft>
                <a:spcPts val="740"/>
              </a:spcAft>
            </a:pPr>
            <a:r>
              <a:rPr lang="tr-TR" sz="1800" dirty="0">
                <a:solidFill>
                  <a:srgbClr val="000000"/>
                </a:solidFill>
                <a:effectLst/>
                <a:latin typeface="Times New Roman" panose="02020603050405020304" pitchFamily="18" charset="0"/>
                <a:ea typeface="Times New Roman" panose="02020603050405020304" pitchFamily="18" charset="0"/>
              </a:rPr>
              <a:t>Stajlar, bölümümüz Staj Komisyonunun uygun göreceği</a:t>
            </a:r>
          </a:p>
          <a:p>
            <a:pPr marL="285750" marR="3175" indent="-285750" algn="just">
              <a:lnSpc>
                <a:spcPct val="150000"/>
              </a:lnSpc>
              <a:spcAft>
                <a:spcPts val="74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rPr>
              <a:t>resmi kurumlarda (</a:t>
            </a:r>
            <a:r>
              <a:rPr lang="tr-TR" sz="1800" dirty="0">
                <a:solidFill>
                  <a:srgbClr val="A90A2E"/>
                </a:solidFill>
                <a:effectLst/>
                <a:latin typeface="Times New Roman" panose="02020603050405020304" pitchFamily="18" charset="0"/>
                <a:ea typeface="Times New Roman" panose="02020603050405020304" pitchFamily="18" charset="0"/>
              </a:rPr>
              <a:t>Çevre ve Şehircilik Bakanlığı, Karayolları, Devlet Su İşleri, vb.) </a:t>
            </a:r>
          </a:p>
          <a:p>
            <a:pPr marL="285750" marR="3175" indent="-285750" algn="just">
              <a:lnSpc>
                <a:spcPct val="150000"/>
              </a:lnSpc>
              <a:spcAft>
                <a:spcPts val="740"/>
              </a:spcAft>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rPr>
              <a:t>özel sektörde faaliyet gösteren inşaat firmalarında </a:t>
            </a:r>
          </a:p>
          <a:p>
            <a:pPr marL="6350" marR="3175" indent="-6350" algn="just">
              <a:lnSpc>
                <a:spcPct val="150000"/>
              </a:lnSpc>
              <a:spcAft>
                <a:spcPts val="740"/>
              </a:spcAft>
            </a:pPr>
            <a:r>
              <a:rPr lang="tr-TR" sz="1800" dirty="0">
                <a:solidFill>
                  <a:srgbClr val="A90A2E"/>
                </a:solidFill>
                <a:effectLst/>
                <a:latin typeface="Times New Roman" panose="02020603050405020304" pitchFamily="18" charset="0"/>
                <a:ea typeface="Times New Roman" panose="02020603050405020304" pitchFamily="18" charset="0"/>
              </a:rPr>
              <a:t>Staj-1 (Yapı Stajı) </a:t>
            </a:r>
            <a:r>
              <a:rPr lang="tr-TR" sz="1800" dirty="0">
                <a:solidFill>
                  <a:srgbClr val="000000"/>
                </a:solidFill>
                <a:effectLst/>
                <a:latin typeface="Times New Roman" panose="02020603050405020304" pitchFamily="18" charset="0"/>
                <a:ea typeface="Times New Roman" panose="02020603050405020304" pitchFamily="18" charset="0"/>
              </a:rPr>
              <a:t>ve </a:t>
            </a:r>
            <a:r>
              <a:rPr lang="tr-TR" sz="1800" dirty="0">
                <a:solidFill>
                  <a:srgbClr val="A90A2E"/>
                </a:solidFill>
                <a:effectLst/>
                <a:latin typeface="Times New Roman" panose="02020603050405020304" pitchFamily="18" charset="0"/>
                <a:ea typeface="Times New Roman" panose="02020603050405020304" pitchFamily="18" charset="0"/>
              </a:rPr>
              <a:t>Staj-2 (Ulaştırma veya Hidrolik Stajı)</a:t>
            </a:r>
            <a:r>
              <a:rPr lang="tr-TR" sz="1800" dirty="0">
                <a:solidFill>
                  <a:srgbClr val="FF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olarak iki aşamada yapılır. </a:t>
            </a:r>
          </a:p>
          <a:p>
            <a:pPr marL="6350" marR="3175" indent="-6350" algn="just">
              <a:lnSpc>
                <a:spcPct val="150000"/>
              </a:lnSpc>
              <a:spcAft>
                <a:spcPts val="740"/>
              </a:spcAft>
            </a:pPr>
            <a:endParaRPr lang="tr-TR" sz="1800" dirty="0">
              <a:solidFill>
                <a:srgbClr val="0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740"/>
              </a:spcAft>
            </a:pPr>
            <a:r>
              <a:rPr lang="tr-TR" sz="1800" dirty="0">
                <a:solidFill>
                  <a:srgbClr val="000000"/>
                </a:solidFill>
                <a:effectLst/>
                <a:latin typeface="Times New Roman" panose="02020603050405020304" pitchFamily="18" charset="0"/>
                <a:ea typeface="Times New Roman" panose="02020603050405020304" pitchFamily="18" charset="0"/>
              </a:rPr>
              <a:t>Staj-1 ve Staj-2 için bir öncelik bulunmamaktadır. Ancak öğrencinin Staj-1 ve Staj-2 konularını kapsayacak şekilde toplam </a:t>
            </a:r>
            <a:r>
              <a:rPr lang="tr-TR" sz="1800" b="1" dirty="0">
                <a:solidFill>
                  <a:srgbClr val="A90A2E"/>
                </a:solidFill>
                <a:effectLst/>
                <a:latin typeface="Times New Roman" panose="02020603050405020304" pitchFamily="18" charset="0"/>
                <a:ea typeface="Times New Roman" panose="02020603050405020304" pitchFamily="18" charset="0"/>
              </a:rPr>
              <a:t>45 gün </a:t>
            </a:r>
            <a:r>
              <a:rPr lang="tr-TR" sz="1800" dirty="0">
                <a:solidFill>
                  <a:srgbClr val="000000"/>
                </a:solidFill>
                <a:effectLst/>
                <a:latin typeface="Times New Roman" panose="02020603050405020304" pitchFamily="18" charset="0"/>
                <a:ea typeface="Times New Roman" panose="02020603050405020304" pitchFamily="18" charset="0"/>
              </a:rPr>
              <a:t>staj süresini tamamlaması gerekir.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27D80417-D575-467F-B046-45EB0427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8DCFE22C-2AB5-4EE2-8C33-E30ABB27F0F8}"/>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B68BA30F-2369-40C3-9E52-7290DB2A6BA0}"/>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EE74DE3D-54A1-4A66-A2FB-B5C2FAF7955C}"/>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7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7EF7735-78D8-44E0-B4E4-11516033B9F8}"/>
              </a:ext>
            </a:extLst>
          </p:cNvPr>
          <p:cNvSpPr txBox="1"/>
          <p:nvPr/>
        </p:nvSpPr>
        <p:spPr>
          <a:xfrm>
            <a:off x="638729" y="1166599"/>
            <a:ext cx="11114843" cy="5028492"/>
          </a:xfrm>
          <a:prstGeom prst="rect">
            <a:avLst/>
          </a:prstGeom>
          <a:noFill/>
        </p:spPr>
        <p:txBody>
          <a:bodyPr wrap="square">
            <a:spAutoFit/>
          </a:bodyPr>
          <a:lstStyle/>
          <a:p>
            <a:pPr marL="6350" marR="3175" indent="-6350" algn="l">
              <a:lnSpc>
                <a:spcPct val="107000"/>
              </a:lnSpc>
              <a:spcAft>
                <a:spcPts val="960"/>
              </a:spcAft>
            </a:pPr>
            <a:r>
              <a:rPr lang="tr-TR"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rPr>
              <a:t>Staj-1 (Yapı Stajı) ve Konusu </a:t>
            </a:r>
            <a:endParaRPr lang="en-US"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 marR="3175" indent="-6350" algn="just">
              <a:lnSpc>
                <a:spcPct val="150000"/>
              </a:lnSpc>
              <a:spcAft>
                <a:spcPts val="970"/>
              </a:spcAft>
            </a:pPr>
            <a:r>
              <a:rPr lang="tr-TR"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 olarak, şantiye çalışma düzenini ve proje aplikasyon işlerinin yapılması konularını kapsar. Öğrenci yapı stajında aşağıda belirtilen yapım aşamalarında gözlem ve çalışma yapmak ile zorunludur: </a:t>
            </a:r>
            <a:endPar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Bina inşaatı</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Temel (Kalıp, demir ve beton işleri)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Zemin kat ve normal kat kolon ve döşeme (Kalıp, demir ve beton işleri)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Çatı inşaatı (Ahşap veya çelik çatı)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030"/>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Prefabrike yapılar için temel aşaması, yapı elemanlarının (kolon ve döşeme) imalatı (kalıp, demir ve beton işleri) ve montaj aşamaları, çatı ve duvar işleri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742950" marR="3175" lvl="1" indent="-285750" algn="just" fontAlgn="base">
              <a:lnSpc>
                <a:spcPct val="150000"/>
              </a:lnSpc>
              <a:spcAft>
                <a:spcPts val="1030"/>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Yığma yapı (Taş duvar, tuğla duvar vb.)</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6350" marR="3175" indent="-6350" algn="just">
              <a:lnSpc>
                <a:spcPct val="111000"/>
              </a:lnSpc>
              <a:spcAft>
                <a:spcPts val="1030"/>
              </a:spcAft>
            </a:pP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5AFDE206-FC96-46B9-B1F5-1CC360FAA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BB552487-92DF-41C9-8E9A-C528B9B353EA}"/>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BDD9292C-3D3F-4068-81B3-BB49B898816E}"/>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2E2E8323-7330-436D-BF82-35F204DFED54}"/>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36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6E1101-11E0-4957-9CCD-92AB1C522D9E}"/>
              </a:ext>
            </a:extLst>
          </p:cNvPr>
          <p:cNvSpPr txBox="1"/>
          <p:nvPr/>
        </p:nvSpPr>
        <p:spPr>
          <a:xfrm>
            <a:off x="638729" y="794863"/>
            <a:ext cx="10431262" cy="5674887"/>
          </a:xfrm>
          <a:prstGeom prst="rect">
            <a:avLst/>
          </a:prstGeom>
          <a:noFill/>
        </p:spPr>
        <p:txBody>
          <a:bodyPr wrap="square">
            <a:spAutoFit/>
          </a:bodyPr>
          <a:lstStyle/>
          <a:p>
            <a:pPr marL="6350" marR="3175" indent="-6350" algn="just">
              <a:lnSpc>
                <a:spcPct val="150000"/>
              </a:lnSpc>
              <a:spcAft>
                <a:spcPts val="1030"/>
              </a:spcAft>
            </a:pPr>
            <a:r>
              <a:rPr lang="tr-TR"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rPr>
              <a:t>Staj-1 kapsamında</a:t>
            </a:r>
            <a:endParaRPr lang="en-US" dirty="0">
              <a:solidFill>
                <a:srgbClr val="A90A2E"/>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Şantiye çalışma şartlarının hazırlanması, iş yönetim organizasyonunun belirlenmesi, imalat ve uygulamaya yönelik ihtiyaçların (işgücü, iş makinesi, inşaat malzemesi vb.) tespiti incelenir.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Zemin etütleri, aplikasyon, iş makineleri, malzeme temini ve özellikleri, topografik çalışmalar, kazı ve dolgu işleri, kalıp, donatı ve betonarme işleri ile ilgili bilgiler toplanır.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Etüt, proje, organizasyon, imar uygulamaları ve yasal düzenlemeler, iş yönetimi ve programlanması, metraj, maliyet hesapları ve </a:t>
            </a:r>
            <a:r>
              <a:rPr lang="tr-TR"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hakediş</a:t>
            </a: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ile ilgili bilgiler edinilir.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 süresince; yapılan proje ile ilgili verilerin toplanması, projenin onaydan geçirilmesi, başlangıcı ve yapımı sürecinde yapılacak işlemler, bağlayıcı kanunlar, yönetmelikler ve diğer prosedür hakkında bilgi edinilir.  </a:t>
            </a:r>
            <a:endParaRPr lang="en-US"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Bununla birlikte, işveren-yüklenici ilişkileri ve organizasyonları ile statik analiz yazılımları da incelenebilir. Staj-1 (Yapı Stajı), bu işlerin tamamının veya bir bölümünün yapıldığı resmi kurumlarda veya ulusal ve uluslararası alanda inşaat işleri üstlenen müteahhitlik firmalarında yapılır.  </a:t>
            </a:r>
          </a:p>
        </p:txBody>
      </p:sp>
      <p:pic>
        <p:nvPicPr>
          <p:cNvPr id="7" name="Picture 2" descr="Yalova Ãniversitesi">
            <a:extLst>
              <a:ext uri="{FF2B5EF4-FFF2-40B4-BE49-F238E27FC236}">
                <a16:creationId xmlns:a16="http://schemas.microsoft.com/office/drawing/2014/main" id="{DEE2B380-A29E-434E-B006-764BF2F20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a:extLst>
              <a:ext uri="{FF2B5EF4-FFF2-40B4-BE49-F238E27FC236}">
                <a16:creationId xmlns:a16="http://schemas.microsoft.com/office/drawing/2014/main" id="{22AA7D37-9DB7-402D-960E-ABA1FC01A43C}"/>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DC4991B5-4448-4D30-80DF-0EB87FB87725}"/>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25456B61-7E6B-4B7A-8211-A0F9A20A1F5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91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2CBD560-CB1D-45D7-B73D-AC74FACE0BBE}"/>
              </a:ext>
            </a:extLst>
          </p:cNvPr>
          <p:cNvSpPr txBox="1"/>
          <p:nvPr/>
        </p:nvSpPr>
        <p:spPr>
          <a:xfrm>
            <a:off x="2594498" y="2276792"/>
            <a:ext cx="8325035" cy="1345689"/>
          </a:xfrm>
          <a:prstGeom prst="rect">
            <a:avLst/>
          </a:prstGeom>
          <a:noFill/>
        </p:spPr>
        <p:txBody>
          <a:bodyPr wrap="square">
            <a:spAutoFit/>
          </a:bodyPr>
          <a:lstStyle/>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İnce yapı kısmında yapılan stajlar geçersizdir (Sıva, boya, badana, duvar vb.).</a:t>
            </a:r>
            <a:endParaRPr lang="en-US"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Staj-1’in tamamı yığma yapıda yapılamaz.</a:t>
            </a:r>
            <a:endParaRPr lang="en-US"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85750" marR="3175" lvl="0" indent="-285750" algn="just" fontAlgn="base">
              <a:lnSpc>
                <a:spcPct val="150000"/>
              </a:lnSpc>
              <a:spcAft>
                <a:spcPts val="175"/>
              </a:spcAft>
              <a:buClr>
                <a:srgbClr val="000000"/>
              </a:buClr>
              <a:buSzPts val="1100"/>
              <a:buFont typeface="Wingdings" panose="05000000000000000000" pitchFamily="2" charset="2"/>
              <a:buChar char="§"/>
            </a:pPr>
            <a:r>
              <a:rPr lang="tr-TR" b="1" u="none" strike="noStrike" dirty="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Ofis ortamında yapılan stajlar geçersizdir. </a:t>
            </a:r>
            <a:endParaRPr lang="en-US" dirty="0"/>
          </a:p>
        </p:txBody>
      </p:sp>
      <p:pic>
        <p:nvPicPr>
          <p:cNvPr id="3" name="Picture 2" descr="Ãnlem Ä°Åareti KullanÄ±mÄ± ve Konu AnlatÄ±mÄ± - noktalamaisaretleri.gen.tr">
            <a:extLst>
              <a:ext uri="{FF2B5EF4-FFF2-40B4-BE49-F238E27FC236}">
                <a16:creationId xmlns:a16="http://schemas.microsoft.com/office/drawing/2014/main" id="{23EF62B8-E74B-4280-8CC4-1C73B4837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99" y="2336162"/>
            <a:ext cx="1701899" cy="1286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alova Ãniversitesi">
            <a:extLst>
              <a:ext uri="{FF2B5EF4-FFF2-40B4-BE49-F238E27FC236}">
                <a16:creationId xmlns:a16="http://schemas.microsoft.com/office/drawing/2014/main" id="{AF5431CD-8224-45B9-8EE6-3DD8265C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FE43C7CD-B30F-469E-9C49-832FE0D9FDA1}"/>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76D50EFA-350E-4230-A270-8F2045A71638}"/>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DBB161A5-4AF1-421E-A224-D74314981828}"/>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99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BDDBB13-FE52-43D6-9507-AD4F1B9548BA}"/>
              </a:ext>
            </a:extLst>
          </p:cNvPr>
          <p:cNvSpPr txBox="1"/>
          <p:nvPr/>
        </p:nvSpPr>
        <p:spPr>
          <a:xfrm>
            <a:off x="638729" y="956830"/>
            <a:ext cx="11283982" cy="5448030"/>
          </a:xfrm>
          <a:prstGeom prst="rect">
            <a:avLst/>
          </a:prstGeom>
          <a:noFill/>
        </p:spPr>
        <p:txBody>
          <a:bodyPr wrap="square">
            <a:spAutoFit/>
          </a:bodyPr>
          <a:lstStyle/>
          <a:p>
            <a:pPr marL="6350" marR="3175" indent="-6350" algn="l">
              <a:lnSpc>
                <a:spcPct val="107000"/>
              </a:lnSpc>
              <a:spcAft>
                <a:spcPts val="960"/>
              </a:spcAft>
            </a:pPr>
            <a:r>
              <a:rPr lang="tr-TR" sz="1800" dirty="0">
                <a:solidFill>
                  <a:srgbClr val="C00000"/>
                </a:solidFill>
                <a:effectLst/>
                <a:latin typeface="Times New Roman" panose="02020603050405020304" pitchFamily="18" charset="0"/>
                <a:ea typeface="Times New Roman" panose="02020603050405020304" pitchFamily="18" charset="0"/>
              </a:rPr>
              <a:t>Staj-2 (Ulaştırma veya Hidrolik Stajı) ve Konusu </a:t>
            </a:r>
            <a:endParaRPr lang="en-US" sz="1800" dirty="0">
              <a:solidFill>
                <a:srgbClr val="C00000"/>
              </a:solidFill>
              <a:effectLst/>
              <a:latin typeface="Times New Roman" panose="02020603050405020304" pitchFamily="18" charset="0"/>
              <a:ea typeface="Times New Roman" panose="02020603050405020304" pitchFamily="18" charset="0"/>
            </a:endParaRPr>
          </a:p>
          <a:p>
            <a:pPr marL="6350" marR="3175" indent="-6350" algn="just">
              <a:lnSpc>
                <a:spcPct val="150000"/>
              </a:lnSpc>
              <a:spcAft>
                <a:spcPts val="73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Staj-2 (Ulaştırma Stajı) karayolu, demiryolu ve kent içi raylı sistem inşaatı yapan ve kontrol eden ilgili kurum ve kuruluşlarda (Karayolları Genel Müdürlüğü, KGM Bölge Müdürlükleri ve Bağlı Şube Şefliklerinde, T.C. Devlet Demiryolları ve Yol İnşaatı Alanında Çalışan Müteahhitlik Firmalarında yapılabilir.  </a:t>
            </a:r>
          </a:p>
          <a:p>
            <a:pPr marL="6350" marR="3175" indent="-6350" algn="just">
              <a:lnSpc>
                <a:spcPct val="150000"/>
              </a:lnSpc>
              <a:spcAft>
                <a:spcPts val="104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ulaştırma stajında aşağıda belirtilen yapım aşamalarında gözlem ve çalışma yapmak ile zorunludur: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Yarma ve dolgu aşamaları (Malzeme temini,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Alt temel, temel veya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plent</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-mix temel tabakaları (Malzeme temini,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Asfalt kaplama tabakaları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Binder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ve aşınma tabakaları, sathi kaplama) üretimi,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inşaatında, yarma ve dolgu aşamaları, alt temel ve temel tabakaları ile balast tabakasının serilmesi ve sıkıştırılması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Demiryolu üstyapı elemanlarının (travers, ray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v.b</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yerleştirilmesi </a:t>
            </a:r>
            <a:endParaRPr lang="tr-TR"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275"/>
              </a:spcAft>
              <a:buClr>
                <a:srgbClr val="000000"/>
              </a:buClr>
              <a:buSzPts val="1100"/>
              <a:buFont typeface="Arial" panose="020B0604020202020204" pitchFamily="34" charset="0"/>
              <a:buChar cha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Kent içi raylı sistemlerde uygulanan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balastsız</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üstyapı aşamaları </a:t>
            </a:r>
            <a:endParaRPr lang="en-US" dirty="0">
              <a:latin typeface="Times New Roman" panose="02020603050405020304" pitchFamily="18" charset="0"/>
              <a:cs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908EE691-F757-4216-91C2-0E7A0490D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E27AABA5-7537-4BC2-89FF-FEC5DD713A69}"/>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FDEC24D3-FA36-4246-B254-D1F11D1A41BD}"/>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D7D1116E-C13E-4D6F-AB95-3ED33E5BE48F}"/>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07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DD41C79-AB4B-4417-9229-EF05B86B1EF8}"/>
              </a:ext>
            </a:extLst>
          </p:cNvPr>
          <p:cNvSpPr txBox="1"/>
          <p:nvPr/>
        </p:nvSpPr>
        <p:spPr>
          <a:xfrm>
            <a:off x="638729" y="1104936"/>
            <a:ext cx="10431263" cy="5511509"/>
          </a:xfrm>
          <a:prstGeom prst="rect">
            <a:avLst/>
          </a:prstGeom>
          <a:noFill/>
        </p:spPr>
        <p:txBody>
          <a:bodyPr wrap="square">
            <a:spAutoFit/>
          </a:bodyPr>
          <a:lstStyle/>
          <a:p>
            <a:pPr marL="6350" marR="3175" indent="-6350" algn="just">
              <a:lnSpc>
                <a:spcPct val="150000"/>
              </a:lnSpc>
              <a:spcAft>
                <a:spcPts val="155"/>
              </a:spcAft>
            </a:pPr>
            <a:r>
              <a:rPr lang="tr-T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Staj-2 (Karayolu Stajı) kapsamında</a:t>
            </a:r>
            <a:endParaRPr lang="en-US"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Yatay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Düşey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kurba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(Dere ve Tepe Tipi)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Dever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uygulamaları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Toprak işleri (Yarma ve Dolgu uygulamaları/şevleri ve Toprak işlerine ait deneyler)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Hendek imalatları (Kenar ve Kafa Hendekleri)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İstinat ve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iksa</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duvar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Yol üst yapı imalatları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Reglaj</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(ince tesviye) işleri ( silindiraj, yol deneyleri vs.) ve Alt temel, temel, </a:t>
            </a:r>
            <a:r>
              <a:rPr lang="tr-TR" sz="1800" u="none" strike="noStrike" dirty="0" err="1">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binder</a:t>
            </a: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tabakası, aşınma tabakası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Sanat Yapıları (Menfez, Köprü ve Tünel imalatları) </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342900" marR="3175" lvl="0" indent="-342900" algn="just" fontAlgn="base">
              <a:lnSpc>
                <a:spcPct val="150000"/>
              </a:lnSpc>
              <a:spcAft>
                <a:spcPts val="155"/>
              </a:spcAft>
              <a:buClr>
                <a:srgbClr val="000000"/>
              </a:buClr>
              <a:buSzPts val="1100"/>
              <a:buFont typeface="Arial" panose="020B0604020202020204" pitchFamily="34" charset="0"/>
              <a:buChar char="•"/>
            </a:pPr>
            <a:r>
              <a:rPr lang="tr-TR"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Karayolu imalatına ait deneyler</a:t>
            </a:r>
            <a:endParaRPr lang="en-US" sz="18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6350" marR="3175" indent="-6350" algn="just">
              <a:lnSpc>
                <a:spcPct val="111000"/>
              </a:lnSpc>
              <a:spcAft>
                <a:spcPts val="155"/>
              </a:spcAft>
            </a:pPr>
            <a:r>
              <a:rPr lang="tr-TR" sz="1800"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47675" marR="3175" indent="-6350" algn="just">
              <a:lnSpc>
                <a:spcPct val="111000"/>
              </a:lnSpc>
              <a:spcAft>
                <a:spcPts val="155"/>
              </a:spcAft>
            </a:pPr>
            <a:r>
              <a:rPr lang="tr-TR" sz="1800" dirty="0">
                <a:solidFill>
                  <a:srgbClr val="000000"/>
                </a:solidFill>
                <a:effectLst/>
                <a:latin typeface="Times New Roman" panose="02020603050405020304" pitchFamily="18"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2" descr="Yalova Ãniversitesi">
            <a:extLst>
              <a:ext uri="{FF2B5EF4-FFF2-40B4-BE49-F238E27FC236}">
                <a16:creationId xmlns:a16="http://schemas.microsoft.com/office/drawing/2014/main" id="{F3B3CA0D-C4FB-4DF4-99C0-5D89CF15F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8729" cy="794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a:extLst>
              <a:ext uri="{FF2B5EF4-FFF2-40B4-BE49-F238E27FC236}">
                <a16:creationId xmlns:a16="http://schemas.microsoft.com/office/drawing/2014/main" id="{161E3149-567D-488E-AC70-1348E97452EF}"/>
              </a:ext>
            </a:extLst>
          </p:cNvPr>
          <p:cNvCxnSpPr/>
          <p:nvPr/>
        </p:nvCxnSpPr>
        <p:spPr>
          <a:xfrm>
            <a:off x="0" y="844479"/>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184DABB5-BEDD-4041-AAEB-A12AC0B146A3}"/>
              </a:ext>
            </a:extLst>
          </p:cNvPr>
          <p:cNvCxnSpPr/>
          <p:nvPr/>
        </p:nvCxnSpPr>
        <p:spPr>
          <a:xfrm>
            <a:off x="0" y="6616444"/>
            <a:ext cx="12192000" cy="0"/>
          </a:xfrm>
          <a:prstGeom prst="line">
            <a:avLst/>
          </a:prstGeom>
          <a:ln w="38100">
            <a:solidFill>
              <a:srgbClr val="A90A2E"/>
            </a:solidFill>
          </a:ln>
        </p:spPr>
        <p:style>
          <a:lnRef idx="1">
            <a:schemeClr val="accent1"/>
          </a:lnRef>
          <a:fillRef idx="0">
            <a:schemeClr val="accent1"/>
          </a:fillRef>
          <a:effectRef idx="0">
            <a:schemeClr val="accent1"/>
          </a:effectRef>
          <a:fontRef idx="minor">
            <a:schemeClr val="tx1"/>
          </a:fontRef>
        </p:style>
      </p:cxnSp>
      <p:sp>
        <p:nvSpPr>
          <p:cNvPr id="8" name="Metin kutusu 7">
            <a:extLst>
              <a:ext uri="{FF2B5EF4-FFF2-40B4-BE49-F238E27FC236}">
                <a16:creationId xmlns:a16="http://schemas.microsoft.com/office/drawing/2014/main" id="{FD1AE92A-A638-4EDF-8131-792569CFD71B}"/>
              </a:ext>
            </a:extLst>
          </p:cNvPr>
          <p:cNvSpPr txBox="1"/>
          <p:nvPr/>
        </p:nvSpPr>
        <p:spPr>
          <a:xfrm>
            <a:off x="4740675" y="6616444"/>
            <a:ext cx="7776839" cy="307777"/>
          </a:xfrm>
          <a:prstGeom prst="rect">
            <a:avLst/>
          </a:prstGeom>
          <a:noFill/>
        </p:spPr>
        <p:txBody>
          <a:bodyPr wrap="square" rtlCol="0">
            <a:spAutoFit/>
          </a:bodyPr>
          <a:lstStyle/>
          <a:p>
            <a:r>
              <a:rPr lang="tr-TR" sz="1400" i="1" dirty="0">
                <a:latin typeface="Times New Roman" panose="02020603050405020304" pitchFamily="18" charset="0"/>
                <a:cs typeface="Times New Roman" panose="02020603050405020304" pitchFamily="18" charset="0"/>
              </a:rPr>
              <a:t>Yalova Üniversitesi, Mühendislik Fakültesi, İnşaat Mühendisliği Bölümü, Bölüm Staj Komisyonu, 2026</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6117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344</TotalTime>
  <Words>3879</Words>
  <Application>Microsoft Office PowerPoint</Application>
  <PresentationFormat>Geniş ekran</PresentationFormat>
  <Paragraphs>229</Paragraphs>
  <Slides>39</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Aptos</vt: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Esin ERTÜRK</dc:creator>
  <cp:lastModifiedBy>Yusuf Turgut</cp:lastModifiedBy>
  <cp:revision>89</cp:revision>
  <dcterms:created xsi:type="dcterms:W3CDTF">2021-03-18T23:30:31Z</dcterms:created>
  <dcterms:modified xsi:type="dcterms:W3CDTF">2026-03-06T12:26:57Z</dcterms:modified>
</cp:coreProperties>
</file>